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3"/>
  </p:sldMasterIdLst>
  <p:notesMasterIdLst>
    <p:notesMasterId r:id="rId15"/>
  </p:notesMasterIdLst>
  <p:handoutMasterIdLst>
    <p:handoutMasterId r:id="rId31"/>
  </p:handoutMasterIdLst>
  <p:sldIdLst>
    <p:sldId id="256" r:id="rId4"/>
    <p:sldId id="257" r:id="rId5"/>
    <p:sldId id="258" r:id="rId6"/>
    <p:sldId id="259" r:id="rId7"/>
    <p:sldId id="322" r:id="rId8"/>
    <p:sldId id="260" r:id="rId9"/>
    <p:sldId id="261" r:id="rId10"/>
    <p:sldId id="278" r:id="rId11"/>
    <p:sldId id="304" r:id="rId12"/>
    <p:sldId id="305" r:id="rId13"/>
    <p:sldId id="306" r:id="rId14"/>
    <p:sldId id="300" r:id="rId16"/>
    <p:sldId id="301" r:id="rId17"/>
    <p:sldId id="302" r:id="rId18"/>
    <p:sldId id="303" r:id="rId19"/>
    <p:sldId id="268" r:id="rId20"/>
    <p:sldId id="269" r:id="rId21"/>
    <p:sldId id="270" r:id="rId22"/>
    <p:sldId id="277" r:id="rId23"/>
    <p:sldId id="271" r:id="rId24"/>
    <p:sldId id="272" r:id="rId25"/>
    <p:sldId id="273" r:id="rId26"/>
    <p:sldId id="274" r:id="rId27"/>
    <p:sldId id="275" r:id="rId28"/>
    <p:sldId id="298" r:id="rId29"/>
    <p:sldId id="276" r:id="rId30"/>
  </p:sldIdLst>
  <p:sldSz cx="12192000" cy="6858000"/>
  <p:notesSz cx="6858000" cy="9144000"/>
  <p:embeddedFontLst>
    <p:embeddedFont>
      <p:font typeface="OPPOSans H" panose="00020600040101010101" charset="-122"/>
      <p:regular r:id="rId36"/>
    </p:embeddedFont>
    <p:embeddedFont>
      <p:font typeface="Source Han Sans" panose="020B0500000000000000" charset="-122"/>
      <p:regular r:id="rId37"/>
    </p:embeddedFont>
    <p:embeddedFont>
      <p:font typeface="Source Han Sans CN Bold" panose="020B0800000000000000" charset="-122"/>
      <p:bold r:id="rId38"/>
    </p:embeddedFont>
    <p:embeddedFont>
      <p:font typeface="等线" panose="02010600030101010101" charset="-122"/>
      <p:regular r:id="rId39"/>
    </p:embeddedFont>
    <p:embeddedFont>
      <p:font typeface="微软雅黑" panose="020B0503020204020204" charset="-122"/>
      <p:regular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  <p:embeddedFont>
      <p:font typeface="Romantic" panose="00000400000000000000" charset="0"/>
      <p:regular r:id="rId45"/>
      <p:bold r:id="rId46"/>
      <p:italic r:id="rId47"/>
    </p:embeddedFont>
    <p:embeddedFont>
      <p:font typeface="微软雅黑 Light" panose="020B0502040204020203" charset="-122"/>
      <p:regular r:id="rId48"/>
    </p:embeddedFont>
    <p:embeddedFont>
      <p:font typeface="Microsoft Himalaya" panose="01010100010101010101" pitchFamily="2" charset="0"/>
      <p:regular r:id="rId49"/>
    </p:embeddedFont>
    <p:embeddedFont>
      <p:font typeface="等线 Light" panose="02010600030101010101" charset="-122"/>
      <p:regular r:id="rId50"/>
    </p:embeddedFont>
  </p:embeddedFontLst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98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gs" Target="tags/tag47.xml"/><Relationship Id="rId50" Type="http://schemas.openxmlformats.org/officeDocument/2006/relationships/font" Target="fonts/font15.fntdata"/><Relationship Id="rId5" Type="http://schemas.openxmlformats.org/officeDocument/2006/relationships/slide" Target="slides/slide2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05AF19-DE62-42CC-8F39-4DD46ACF728F}" type="doc">
      <dgm:prSet loTypeId="urn:microsoft.com/office/officeart/2005/8/layout/process1" loCatId="process" qsTypeId="urn:microsoft.com/office/officeart/2005/8/quickstyle/simple1#1" qsCatId="simple" csTypeId="urn:microsoft.com/office/officeart/2005/8/colors/accent1_2#1" csCatId="accent1" phldr="1"/>
      <dgm:spPr/>
    </dgm:pt>
    <dgm:pt modelId="{A061BBE8-C0FA-4A99-AA1C-0667B5E32B87}">
      <dgm:prSet phldrT="[文本]" custT="1"/>
      <dgm:spPr/>
      <dgm:t>
        <a:bodyPr/>
        <a:lstStyle/>
        <a:p>
          <a:r>
            <a:rPr lang="en-US" altLang="zh-CN" sz="2000" dirty="0"/>
            <a:t>Use a new </a:t>
          </a:r>
          <a:r>
            <a:rPr lang="en-US" altLang="zh-CN" sz="2000" dirty="0" err="1"/>
            <a:t>metamaterials:</a:t>
          </a:r>
          <a:r>
            <a:rPr lang="en-US" sz="2000" b="0" i="0" dirty="0" err="1"/>
            <a:t>metagel</a:t>
          </a:r>
          <a:endParaRPr lang="zh-CN" altLang="en-US" sz="2000" dirty="0"/>
        </a:p>
      </dgm:t>
    </dgm:pt>
    <dgm:pt modelId="{882E611F-68A7-427A-A627-72739CB7CB6A}" cxnId="{3530B7EE-F866-4B8B-A0A8-9A0AD584F860}" type="parTrans">
      <dgm:prSet/>
      <dgm:spPr/>
      <dgm:t>
        <a:bodyPr/>
        <a:lstStyle/>
        <a:p>
          <a:endParaRPr lang="zh-CN" altLang="en-US"/>
        </a:p>
      </dgm:t>
    </dgm:pt>
    <dgm:pt modelId="{C1104D30-8624-460F-AEDF-91621B68B076}" cxnId="{3530B7EE-F866-4B8B-A0A8-9A0AD584F860}" type="sibTrans">
      <dgm:prSet/>
      <dgm:spPr/>
      <dgm:t>
        <a:bodyPr/>
        <a:lstStyle/>
        <a:p>
          <a:endParaRPr lang="zh-CN" altLang="en-US"/>
        </a:p>
      </dgm:t>
    </dgm:pt>
    <dgm:pt modelId="{94B4CDDA-6367-4F2B-9992-DB771499AE09}">
      <dgm:prSet phldrT="[文本]"/>
      <dgm:spPr/>
      <dgm:t>
        <a:bodyPr/>
        <a:lstStyle/>
        <a:p>
          <a:r>
            <a:rPr lang="en-US" b="0" i="0" dirty="0"/>
            <a:t>inserted into the body by using a conventional puncture needle </a:t>
          </a:r>
          <a:endParaRPr lang="zh-CN" altLang="en-US" dirty="0"/>
        </a:p>
      </dgm:t>
    </dgm:pt>
    <dgm:pt modelId="{862BADCD-F278-489B-8BEB-70C4EA62F0E9}" cxnId="{8F95726C-17A8-4305-8229-A260CF9CB445}" type="parTrans">
      <dgm:prSet/>
      <dgm:spPr/>
      <dgm:t>
        <a:bodyPr/>
        <a:lstStyle/>
        <a:p>
          <a:endParaRPr lang="zh-CN" altLang="en-US"/>
        </a:p>
      </dgm:t>
    </dgm:pt>
    <dgm:pt modelId="{2D549984-72ED-46C2-8BD8-299CE86CDE7C}" cxnId="{8F95726C-17A8-4305-8229-A260CF9CB445}" type="sibTrans">
      <dgm:prSet/>
      <dgm:spPr/>
      <dgm:t>
        <a:bodyPr/>
        <a:lstStyle/>
        <a:p>
          <a:endParaRPr lang="zh-CN" altLang="en-US"/>
        </a:p>
      </dgm:t>
    </dgm:pt>
    <dgm:pt modelId="{D6792C27-AF18-4836-8FFC-1C92995D3EC9}">
      <dgm:prSet phldrT="[文本]"/>
      <dgm:spPr/>
      <dgm:t>
        <a:bodyPr/>
        <a:lstStyle/>
        <a:p>
          <a:r>
            <a:rPr lang="en-US" b="0" i="0" dirty="0"/>
            <a:t>wirelessly </a:t>
          </a:r>
          <a:r>
            <a:rPr lang="en-US" b="0" i="0" dirty="0" err="1"/>
            <a:t>monitoredrich</a:t>
          </a:r>
          <a:r>
            <a:rPr lang="en-US" b="0" i="0" dirty="0"/>
            <a:t> intracranial physiological signals</a:t>
          </a:r>
          <a:endParaRPr lang="zh-CN" altLang="en-US" dirty="0"/>
        </a:p>
      </dgm:t>
    </dgm:pt>
    <dgm:pt modelId="{2954FEA7-68CF-45E2-A7EA-D97D508C4D72}" cxnId="{EDC74873-7A97-4718-A68F-5B75267E247B}" type="parTrans">
      <dgm:prSet/>
      <dgm:spPr/>
      <dgm:t>
        <a:bodyPr/>
        <a:lstStyle/>
        <a:p>
          <a:endParaRPr lang="zh-CN" altLang="en-US"/>
        </a:p>
      </dgm:t>
    </dgm:pt>
    <dgm:pt modelId="{00C42358-980D-440A-9671-8B6FE65DAF7B}" cxnId="{EDC74873-7A97-4718-A68F-5B75267E247B}" type="sibTrans">
      <dgm:prSet/>
      <dgm:spPr/>
      <dgm:t>
        <a:bodyPr/>
        <a:lstStyle/>
        <a:p>
          <a:endParaRPr lang="zh-CN" altLang="en-US"/>
        </a:p>
      </dgm:t>
    </dgm:pt>
    <dgm:pt modelId="{2A71BC1D-E5FB-438D-951F-F40F31BF2B53}" type="pres">
      <dgm:prSet presAssocID="{4805AF19-DE62-42CC-8F39-4DD46ACF728F}" presName="Name0" presStyleCnt="0">
        <dgm:presLayoutVars>
          <dgm:dir/>
          <dgm:resizeHandles val="exact"/>
        </dgm:presLayoutVars>
      </dgm:prSet>
      <dgm:spPr/>
    </dgm:pt>
    <dgm:pt modelId="{4881D6EB-065E-44B0-8198-73C1634A699A}" type="pres">
      <dgm:prSet presAssocID="{A061BBE8-C0FA-4A99-AA1C-0667B5E32B87}" presName="node" presStyleLbl="node1" presStyleIdx="0" presStyleCnt="3" custScaleX="115887" custScaleY="62570">
        <dgm:presLayoutVars>
          <dgm:bulletEnabled val="1"/>
        </dgm:presLayoutVars>
      </dgm:prSet>
      <dgm:spPr/>
    </dgm:pt>
    <dgm:pt modelId="{F620DB07-F65E-4336-ACB5-7608DDC3310F}" type="pres">
      <dgm:prSet presAssocID="{C1104D30-8624-460F-AEDF-91621B68B076}" presName="sibTrans" presStyleLbl="sibTrans2D1" presStyleIdx="0" presStyleCnt="2"/>
      <dgm:spPr/>
    </dgm:pt>
    <dgm:pt modelId="{09B6E20A-BF82-4541-AB5E-C827044F9F26}" type="pres">
      <dgm:prSet presAssocID="{C1104D30-8624-460F-AEDF-91621B68B076}" presName="connectorText" presStyleLbl="sibTrans2D1" presStyleIdx="0" presStyleCnt="2"/>
      <dgm:spPr/>
    </dgm:pt>
    <dgm:pt modelId="{D3C0F606-5A39-4772-807C-0F784572AC70}" type="pres">
      <dgm:prSet presAssocID="{94B4CDDA-6367-4F2B-9992-DB771499AE09}" presName="node" presStyleLbl="node1" presStyleIdx="1" presStyleCnt="3" custScaleX="149692" custScaleY="59379">
        <dgm:presLayoutVars>
          <dgm:bulletEnabled val="1"/>
        </dgm:presLayoutVars>
      </dgm:prSet>
      <dgm:spPr/>
    </dgm:pt>
    <dgm:pt modelId="{D5213924-614A-405F-88EA-535B48BE4FC7}" type="pres">
      <dgm:prSet presAssocID="{2D549984-72ED-46C2-8BD8-299CE86CDE7C}" presName="sibTrans" presStyleLbl="sibTrans2D1" presStyleIdx="1" presStyleCnt="2"/>
      <dgm:spPr/>
    </dgm:pt>
    <dgm:pt modelId="{516711D9-51D6-497D-AB99-A0797B21B502}" type="pres">
      <dgm:prSet presAssocID="{2D549984-72ED-46C2-8BD8-299CE86CDE7C}" presName="connectorText" presStyleLbl="sibTrans2D1" presStyleIdx="1" presStyleCnt="2"/>
      <dgm:spPr/>
    </dgm:pt>
    <dgm:pt modelId="{D5AE07AA-84AA-4C33-93D7-8730CA6CA298}" type="pres">
      <dgm:prSet presAssocID="{D6792C27-AF18-4836-8FFC-1C92995D3EC9}" presName="node" presStyleLbl="node1" presStyleIdx="2" presStyleCnt="3" custScaleX="168826" custLinFactNeighborX="-5189" custLinFactNeighborY="-1261">
        <dgm:presLayoutVars>
          <dgm:bulletEnabled val="1"/>
        </dgm:presLayoutVars>
      </dgm:prSet>
      <dgm:spPr/>
    </dgm:pt>
  </dgm:ptLst>
  <dgm:cxnLst>
    <dgm:cxn modelId="{D2215844-6786-4BAC-A322-3626572E1A3E}" type="presOf" srcId="{2D549984-72ED-46C2-8BD8-299CE86CDE7C}" destId="{D5213924-614A-405F-88EA-535B48BE4FC7}" srcOrd="0" destOrd="0" presId="urn:microsoft.com/office/officeart/2005/8/layout/process1"/>
    <dgm:cxn modelId="{8F95726C-17A8-4305-8229-A260CF9CB445}" srcId="{4805AF19-DE62-42CC-8F39-4DD46ACF728F}" destId="{94B4CDDA-6367-4F2B-9992-DB771499AE09}" srcOrd="1" destOrd="0" parTransId="{862BADCD-F278-489B-8BEB-70C4EA62F0E9}" sibTransId="{2D549984-72ED-46C2-8BD8-299CE86CDE7C}"/>
    <dgm:cxn modelId="{EDC74873-7A97-4718-A68F-5B75267E247B}" srcId="{4805AF19-DE62-42CC-8F39-4DD46ACF728F}" destId="{D6792C27-AF18-4836-8FFC-1C92995D3EC9}" srcOrd="2" destOrd="0" parTransId="{2954FEA7-68CF-45E2-A7EA-D97D508C4D72}" sibTransId="{00C42358-980D-440A-9671-8B6FE65DAF7B}"/>
    <dgm:cxn modelId="{F9027979-F388-4BDA-B94F-4D3456594E01}" type="presOf" srcId="{A061BBE8-C0FA-4A99-AA1C-0667B5E32B87}" destId="{4881D6EB-065E-44B0-8198-73C1634A699A}" srcOrd="0" destOrd="0" presId="urn:microsoft.com/office/officeart/2005/8/layout/process1"/>
    <dgm:cxn modelId="{7B9D2585-9078-4628-A721-401AF7B7ECF6}" type="presOf" srcId="{4805AF19-DE62-42CC-8F39-4DD46ACF728F}" destId="{2A71BC1D-E5FB-438D-951F-F40F31BF2B53}" srcOrd="0" destOrd="0" presId="urn:microsoft.com/office/officeart/2005/8/layout/process1"/>
    <dgm:cxn modelId="{FF485899-C747-4DE4-A968-9FA36213580E}" type="presOf" srcId="{2D549984-72ED-46C2-8BD8-299CE86CDE7C}" destId="{516711D9-51D6-497D-AB99-A0797B21B502}" srcOrd="1" destOrd="0" presId="urn:microsoft.com/office/officeart/2005/8/layout/process1"/>
    <dgm:cxn modelId="{83649BA7-55B9-4282-B300-3CCCFBE62031}" type="presOf" srcId="{C1104D30-8624-460F-AEDF-91621B68B076}" destId="{F620DB07-F65E-4336-ACB5-7608DDC3310F}" srcOrd="0" destOrd="0" presId="urn:microsoft.com/office/officeart/2005/8/layout/process1"/>
    <dgm:cxn modelId="{4590D7AD-1FC0-4EB4-88A5-BEFB00326431}" type="presOf" srcId="{94B4CDDA-6367-4F2B-9992-DB771499AE09}" destId="{D3C0F606-5A39-4772-807C-0F784572AC70}" srcOrd="0" destOrd="0" presId="urn:microsoft.com/office/officeart/2005/8/layout/process1"/>
    <dgm:cxn modelId="{6E8D31B7-3868-4AF5-A5FF-522A92DC8D37}" type="presOf" srcId="{C1104D30-8624-460F-AEDF-91621B68B076}" destId="{09B6E20A-BF82-4541-AB5E-C827044F9F26}" srcOrd="1" destOrd="0" presId="urn:microsoft.com/office/officeart/2005/8/layout/process1"/>
    <dgm:cxn modelId="{1A81A6D7-FDF8-4E3F-A610-82ABD051D284}" type="presOf" srcId="{D6792C27-AF18-4836-8FFC-1C92995D3EC9}" destId="{D5AE07AA-84AA-4C33-93D7-8730CA6CA298}" srcOrd="0" destOrd="0" presId="urn:microsoft.com/office/officeart/2005/8/layout/process1"/>
    <dgm:cxn modelId="{3530B7EE-F866-4B8B-A0A8-9A0AD584F860}" srcId="{4805AF19-DE62-42CC-8F39-4DD46ACF728F}" destId="{A061BBE8-C0FA-4A99-AA1C-0667B5E32B87}" srcOrd="0" destOrd="0" parTransId="{882E611F-68A7-427A-A627-72739CB7CB6A}" sibTransId="{C1104D30-8624-460F-AEDF-91621B68B076}"/>
    <dgm:cxn modelId="{23B5DB96-504A-48AD-A960-84EF4115014A}" type="presParOf" srcId="{2A71BC1D-E5FB-438D-951F-F40F31BF2B53}" destId="{4881D6EB-065E-44B0-8198-73C1634A699A}" srcOrd="0" destOrd="0" presId="urn:microsoft.com/office/officeart/2005/8/layout/process1"/>
    <dgm:cxn modelId="{9CAECDC7-D8AF-4449-99C0-E4686A2AC609}" type="presParOf" srcId="{2A71BC1D-E5FB-438D-951F-F40F31BF2B53}" destId="{F620DB07-F65E-4336-ACB5-7608DDC3310F}" srcOrd="1" destOrd="0" presId="urn:microsoft.com/office/officeart/2005/8/layout/process1"/>
    <dgm:cxn modelId="{875CBCCA-BD45-4A27-9892-1934A376F0E1}" type="presParOf" srcId="{F620DB07-F65E-4336-ACB5-7608DDC3310F}" destId="{09B6E20A-BF82-4541-AB5E-C827044F9F26}" srcOrd="0" destOrd="0" presId="urn:microsoft.com/office/officeart/2005/8/layout/process1"/>
    <dgm:cxn modelId="{53CAC6E2-E3A6-40CC-A9D0-637CA0C73F38}" type="presParOf" srcId="{2A71BC1D-E5FB-438D-951F-F40F31BF2B53}" destId="{D3C0F606-5A39-4772-807C-0F784572AC70}" srcOrd="2" destOrd="0" presId="urn:microsoft.com/office/officeart/2005/8/layout/process1"/>
    <dgm:cxn modelId="{E3652F8E-7F70-475C-B55D-E608572559CA}" type="presParOf" srcId="{2A71BC1D-E5FB-438D-951F-F40F31BF2B53}" destId="{D5213924-614A-405F-88EA-535B48BE4FC7}" srcOrd="3" destOrd="0" presId="urn:microsoft.com/office/officeart/2005/8/layout/process1"/>
    <dgm:cxn modelId="{A61D0A1B-6E6A-45B7-B8AD-C56182BAAB44}" type="presParOf" srcId="{D5213924-614A-405F-88EA-535B48BE4FC7}" destId="{516711D9-51D6-497D-AB99-A0797B21B502}" srcOrd="0" destOrd="0" presId="urn:microsoft.com/office/officeart/2005/8/layout/process1"/>
    <dgm:cxn modelId="{E0501C62-97B6-4E25-8151-4C77191A72CC}" type="presParOf" srcId="{2A71BC1D-E5FB-438D-951F-F40F31BF2B53}" destId="{D5AE07AA-84AA-4C33-93D7-8730CA6CA29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2191999" cy="5416563"/>
        <a:chOff x="0" y="0"/>
        <a:chExt cx="12191999" cy="5416563"/>
      </a:xfrm>
    </dsp:grpSpPr>
    <dsp:sp modelId="{4881D6EB-065E-44B0-8198-73C1634A699A}">
      <dsp:nvSpPr>
        <dsp:cNvPr id="3" name="圆角矩形 2"/>
        <dsp:cNvSpPr/>
      </dsp:nvSpPr>
      <dsp:spPr bwMode="white">
        <a:xfrm>
          <a:off x="0" y="1745755"/>
          <a:ext cx="3208421" cy="192505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/>
            <a:t>Use a new </a:t>
          </a:r>
          <a:r>
            <a:rPr lang="en-US" altLang="zh-CN" sz="2000" dirty="0" err="1"/>
            <a:t>metamaterials:</a:t>
          </a:r>
          <a:r>
            <a:rPr lang="en-US" sz="2000" b="0" i="0" dirty="0" err="1"/>
            <a:t>metagel</a:t>
          </a:r>
          <a:endParaRPr lang="zh-CN" altLang="en-US" sz="2000" dirty="0"/>
        </a:p>
      </dsp:txBody>
      <dsp:txXfrm>
        <a:off x="0" y="1745755"/>
        <a:ext cx="3208421" cy="1925052"/>
      </dsp:txXfrm>
    </dsp:sp>
    <dsp:sp modelId="{F620DB07-F65E-4336-ACB5-7608DDC3310F}">
      <dsp:nvSpPr>
        <dsp:cNvPr id="4" name="右箭头 3"/>
        <dsp:cNvSpPr/>
      </dsp:nvSpPr>
      <dsp:spPr bwMode="white">
        <a:xfrm>
          <a:off x="3510012" y="2310437"/>
          <a:ext cx="680185" cy="79568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510012" y="2310437"/>
        <a:ext cx="680185" cy="795688"/>
      </dsp:txXfrm>
    </dsp:sp>
    <dsp:sp modelId="{D3C0F606-5A39-4772-807C-0F784572AC70}">
      <dsp:nvSpPr>
        <dsp:cNvPr id="5" name="圆角矩形 4"/>
        <dsp:cNvSpPr/>
      </dsp:nvSpPr>
      <dsp:spPr bwMode="white">
        <a:xfrm>
          <a:off x="4491789" y="1745755"/>
          <a:ext cx="3208421" cy="192505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 dirty="0"/>
            <a:t>inserted into the body by using a conventional puncture needle </a:t>
          </a:r>
          <a:endParaRPr lang="zh-CN" altLang="en-US" dirty="0"/>
        </a:p>
      </dsp:txBody>
      <dsp:txXfrm>
        <a:off x="4491789" y="1745755"/>
        <a:ext cx="3208421" cy="1925052"/>
      </dsp:txXfrm>
    </dsp:sp>
    <dsp:sp modelId="{D5213924-614A-405F-88EA-535B48BE4FC7}">
      <dsp:nvSpPr>
        <dsp:cNvPr id="6" name="右箭头 5"/>
        <dsp:cNvSpPr/>
      </dsp:nvSpPr>
      <dsp:spPr bwMode="white">
        <a:xfrm rot="-18857">
          <a:off x="7986147" y="2298300"/>
          <a:ext cx="644900" cy="79568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-18857">
        <a:off x="7986147" y="2298300"/>
        <a:ext cx="644900" cy="795688"/>
      </dsp:txXfrm>
    </dsp:sp>
    <dsp:sp modelId="{D5AE07AA-84AA-4C33-93D7-8730CA6CA298}">
      <dsp:nvSpPr>
        <dsp:cNvPr id="7" name="圆角矩形 6"/>
        <dsp:cNvSpPr/>
      </dsp:nvSpPr>
      <dsp:spPr bwMode="white">
        <a:xfrm>
          <a:off x="8916984" y="1721480"/>
          <a:ext cx="3208421" cy="192505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 dirty="0"/>
            <a:t>wirelessly </a:t>
          </a:r>
          <a:r>
            <a:rPr lang="en-US" b="0" i="0" dirty="0" err="1"/>
            <a:t>monitoredrich</a:t>
          </a:r>
          <a:r>
            <a:rPr lang="en-US" b="0" i="0" dirty="0"/>
            <a:t> intracranial physiological signals</a:t>
          </a:r>
          <a:endParaRPr lang="zh-CN" altLang="en-US" dirty="0"/>
        </a:p>
      </dsp:txBody>
      <dsp:txXfrm>
        <a:off x="8916984" y="1721480"/>
        <a:ext cx="3208421" cy="1925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31FAA-41EA-4903-950D-6221358605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What I need to say: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The metagel sensor, composed of a hydrogel matrix and periodically arranged air columns, forms a soft phononic crystal with tunable acoustic reflection spectra.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This structural design confers exceptional acoustic reflectivity upon the metagel.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bandgap properties of the metagel can be modulated by adjusting the lattice constant and filling ratio, allowing for selective reflection of ultrasound waves within specific frequency ranges.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Furthermore, the hydrogel matrix can be functionalized with stimuli-responsive components, enabling the metagel to detect and monitor changes in intracranial pressure, temperature, pH, and flow rate.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biocompatibility and biodegradability of the metagel matrix ensure minimal immune response and eliminate the need for surgical removal.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The biocompatibility and biodegradability of the metagel matrix ensure minimal immune response and eliminate the need for surgical removal.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1.png"/><Relationship Id="rId2" Type="http://schemas.openxmlformats.org/officeDocument/2006/relationships/tags" Target="../tags/tag6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3" Type="http://schemas.openxmlformats.org/officeDocument/2006/relationships/tags" Target="../tags/tag16.xml"/><Relationship Id="rId2" Type="http://schemas.openxmlformats.org/officeDocument/2006/relationships/image" Target="../media/image24.png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46.xml"/><Relationship Id="rId33" Type="http://schemas.openxmlformats.org/officeDocument/2006/relationships/image" Target="../media/image36.svg"/><Relationship Id="rId32" Type="http://schemas.openxmlformats.org/officeDocument/2006/relationships/image" Target="../media/image35.png"/><Relationship Id="rId31" Type="http://schemas.openxmlformats.org/officeDocument/2006/relationships/tags" Target="../tags/tag45.xml"/><Relationship Id="rId30" Type="http://schemas.openxmlformats.org/officeDocument/2006/relationships/image" Target="../media/image34.svg"/><Relationship Id="rId3" Type="http://schemas.openxmlformats.org/officeDocument/2006/relationships/tags" Target="../tags/tag23.xml"/><Relationship Id="rId29" Type="http://schemas.openxmlformats.org/officeDocument/2006/relationships/image" Target="../media/image33.png"/><Relationship Id="rId28" Type="http://schemas.openxmlformats.org/officeDocument/2006/relationships/tags" Target="../tags/tag44.xml"/><Relationship Id="rId27" Type="http://schemas.openxmlformats.org/officeDocument/2006/relationships/image" Target="../media/image32.svg"/><Relationship Id="rId26" Type="http://schemas.openxmlformats.org/officeDocument/2006/relationships/image" Target="../media/image31.png"/><Relationship Id="rId25" Type="http://schemas.openxmlformats.org/officeDocument/2006/relationships/tags" Target="../tags/tag43.xml"/><Relationship Id="rId24" Type="http://schemas.openxmlformats.org/officeDocument/2006/relationships/image" Target="../media/image30.svg"/><Relationship Id="rId23" Type="http://schemas.openxmlformats.org/officeDocument/2006/relationships/image" Target="../media/image29.png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tags" Target="../tags/tag22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806" t="6878" r="1090" b="8666"/>
          <a:stretch>
            <a:fillRect/>
          </a:stretch>
        </p:blipFill>
        <p:spPr>
          <a:xfrm>
            <a:off x="0" y="1"/>
            <a:ext cx="12192000" cy="6882339"/>
          </a:xfrm>
          <a:custGeom>
            <a:avLst/>
            <a:gdLst/>
            <a:ahLst/>
            <a:cxnLst/>
            <a:rect l="l" t="t" r="r" b="b"/>
            <a:pathLst>
              <a:path w="12192000" h="6883400">
                <a:moveTo>
                  <a:pt x="0" y="0"/>
                </a:moveTo>
                <a:lnTo>
                  <a:pt x="12192000" y="0"/>
                </a:lnTo>
                <a:lnTo>
                  <a:pt x="12192000" y="6882339"/>
                </a:lnTo>
                <a:lnTo>
                  <a:pt x="0" y="688233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-1"/>
            <a:ext cx="12192000" cy="6882339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74557" y="0"/>
            <a:ext cx="2763172" cy="1894054"/>
          </a:xfrm>
          <a:custGeom>
            <a:avLst/>
            <a:gdLst>
              <a:gd name="connsiteX0" fmla="*/ 48295 w 2763172"/>
              <a:gd name="connsiteY0" fmla="*/ 0 h 1894054"/>
              <a:gd name="connsiteX1" fmla="*/ 2714877 w 2763172"/>
              <a:gd name="connsiteY1" fmla="*/ 0 h 1894054"/>
              <a:gd name="connsiteX2" fmla="*/ 2735103 w 2763172"/>
              <a:gd name="connsiteY2" fmla="*/ 85691 h 1894054"/>
              <a:gd name="connsiteX3" fmla="*/ 2763172 w 2763172"/>
              <a:gd name="connsiteY3" fmla="*/ 389010 h 1894054"/>
              <a:gd name="connsiteX4" fmla="*/ 1381586 w 2763172"/>
              <a:gd name="connsiteY4" fmla="*/ 1894054 h 1894054"/>
              <a:gd name="connsiteX5" fmla="*/ 0 w 2763172"/>
              <a:gd name="connsiteY5" fmla="*/ 389010 h 1894054"/>
              <a:gd name="connsiteX6" fmla="*/ 28069 w 2763172"/>
              <a:gd name="connsiteY6" fmla="*/ 85691 h 1894054"/>
            </a:gdLst>
            <a:ahLst/>
            <a:cxnLst/>
            <a:rect l="l" t="t" r="r" b="b"/>
            <a:pathLst>
              <a:path w="2763172" h="1894054">
                <a:moveTo>
                  <a:pt x="48295" y="0"/>
                </a:moveTo>
                <a:lnTo>
                  <a:pt x="2714877" y="0"/>
                </a:lnTo>
                <a:lnTo>
                  <a:pt x="2735103" y="85691"/>
                </a:lnTo>
                <a:cubicBezTo>
                  <a:pt x="2753507" y="183666"/>
                  <a:pt x="2763172" y="285109"/>
                  <a:pt x="2763172" y="389010"/>
                </a:cubicBezTo>
                <a:cubicBezTo>
                  <a:pt x="2763172" y="1220223"/>
                  <a:pt x="2144615" y="1894054"/>
                  <a:pt x="1381586" y="1894054"/>
                </a:cubicBezTo>
                <a:cubicBezTo>
                  <a:pt x="618557" y="1894054"/>
                  <a:pt x="0" y="1220223"/>
                  <a:pt x="0" y="389010"/>
                </a:cubicBezTo>
                <a:cubicBezTo>
                  <a:pt x="0" y="285109"/>
                  <a:pt x="9665" y="183666"/>
                  <a:pt x="28069" y="856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21989" y="5588280"/>
            <a:ext cx="3543419" cy="1269720"/>
          </a:xfrm>
          <a:custGeom>
            <a:avLst/>
            <a:gdLst>
              <a:gd name="connsiteX0" fmla="*/ 1771709 w 3543419"/>
              <a:gd name="connsiteY0" fmla="*/ 0 h 1269720"/>
              <a:gd name="connsiteX1" fmla="*/ 3497341 w 3543419"/>
              <a:gd name="connsiteY1" fmla="*/ 1143826 h 1269720"/>
              <a:gd name="connsiteX2" fmla="*/ 3543419 w 3543419"/>
              <a:gd name="connsiteY2" fmla="*/ 1269720 h 1269720"/>
              <a:gd name="connsiteX3" fmla="*/ 0 w 3543419"/>
              <a:gd name="connsiteY3" fmla="*/ 1269720 h 1269720"/>
              <a:gd name="connsiteX4" fmla="*/ 46078 w 3543419"/>
              <a:gd name="connsiteY4" fmla="*/ 1143826 h 1269720"/>
              <a:gd name="connsiteX5" fmla="*/ 1771709 w 3543419"/>
              <a:gd name="connsiteY5" fmla="*/ 0 h 1269720"/>
            </a:gdLst>
            <a:ahLst/>
            <a:cxnLst/>
            <a:rect l="l" t="t" r="r" b="b"/>
            <a:pathLst>
              <a:path w="3543419" h="1269720">
                <a:moveTo>
                  <a:pt x="1771709" y="0"/>
                </a:moveTo>
                <a:cubicBezTo>
                  <a:pt x="2547451" y="0"/>
                  <a:pt x="3213033" y="471647"/>
                  <a:pt x="3497341" y="1143826"/>
                </a:cubicBezTo>
                <a:lnTo>
                  <a:pt x="3543419" y="1269720"/>
                </a:lnTo>
                <a:lnTo>
                  <a:pt x="0" y="1269720"/>
                </a:lnTo>
                <a:lnTo>
                  <a:pt x="46078" y="1143826"/>
                </a:lnTo>
                <a:cubicBezTo>
                  <a:pt x="330385" y="471647"/>
                  <a:pt x="995968" y="0"/>
                  <a:pt x="1771709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3034079">
            <a:off x="8491425" y="-675018"/>
            <a:ext cx="3814766" cy="5372960"/>
          </a:xfrm>
          <a:custGeom>
            <a:avLst/>
            <a:gdLst>
              <a:gd name="connsiteX0" fmla="*/ 3814766 w 3814766"/>
              <a:gd name="connsiteY0" fmla="*/ 3763320 h 5372960"/>
              <a:gd name="connsiteX1" fmla="*/ 1696805 w 3814766"/>
              <a:gd name="connsiteY1" fmla="*/ 5372960 h 5372960"/>
              <a:gd name="connsiteX2" fmla="*/ 0 w 3814766"/>
              <a:gd name="connsiteY2" fmla="*/ 3140307 h 5372960"/>
              <a:gd name="connsiteX3" fmla="*/ 0 w 3814766"/>
              <a:gd name="connsiteY3" fmla="*/ 1907383 h 5372960"/>
              <a:gd name="connsiteX4" fmla="*/ 1907383 w 3814766"/>
              <a:gd name="connsiteY4" fmla="*/ 0 h 5372960"/>
              <a:gd name="connsiteX5" fmla="*/ 3814766 w 3814766"/>
              <a:gd name="connsiteY5" fmla="*/ 1907383 h 5372960"/>
            </a:gdLst>
            <a:ahLst/>
            <a:cxnLst/>
            <a:rect l="l" t="t" r="r" b="b"/>
            <a:pathLst>
              <a:path w="3814766" h="5372960">
                <a:moveTo>
                  <a:pt x="3814766" y="3763320"/>
                </a:moveTo>
                <a:lnTo>
                  <a:pt x="1696805" y="5372960"/>
                </a:lnTo>
                <a:lnTo>
                  <a:pt x="0" y="3140307"/>
                </a:lnTo>
                <a:lnTo>
                  <a:pt x="0" y="1907383"/>
                </a:lnTo>
                <a:cubicBezTo>
                  <a:pt x="0" y="853964"/>
                  <a:pt x="853964" y="0"/>
                  <a:pt x="1907383" y="0"/>
                </a:cubicBezTo>
                <a:cubicBezTo>
                  <a:pt x="2960802" y="0"/>
                  <a:pt x="3814766" y="853964"/>
                  <a:pt x="3814766" y="190738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30567" r="17021" b="19827"/>
          <a:stretch>
            <a:fillRect/>
          </a:stretch>
        </p:blipFill>
        <p:spPr>
          <a:xfrm>
            <a:off x="7864266" y="0"/>
            <a:ext cx="4327734" cy="4422508"/>
          </a:xfrm>
          <a:custGeom>
            <a:avLst/>
            <a:gdLst/>
            <a:ahLst/>
            <a:cxnLst/>
            <a:rect l="l" t="t" r="r" b="b"/>
            <a:pathLst>
              <a:path w="4330700" h="4419600">
                <a:moveTo>
                  <a:pt x="1423174" y="0"/>
                </a:moveTo>
                <a:lnTo>
                  <a:pt x="4327734" y="0"/>
                </a:lnTo>
                <a:lnTo>
                  <a:pt x="4327734" y="2482743"/>
                </a:lnTo>
                <a:lnTo>
                  <a:pt x="3426076" y="3669142"/>
                </a:lnTo>
                <a:cubicBezTo>
                  <a:pt x="2788673" y="4507837"/>
                  <a:pt x="1592060" y="4671015"/>
                  <a:pt x="753366" y="4033612"/>
                </a:cubicBezTo>
                <a:cubicBezTo>
                  <a:pt x="-85328" y="3396208"/>
                  <a:pt x="-248507" y="2199595"/>
                  <a:pt x="388897" y="136090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5400000">
            <a:off x="4818266" y="1436467"/>
            <a:ext cx="270355" cy="1001133"/>
          </a:xfrm>
          <a:custGeom>
            <a:avLst/>
            <a:gdLst>
              <a:gd name="connsiteX0" fmla="*/ 0 w 270355"/>
              <a:gd name="connsiteY0" fmla="*/ 233065 h 1001133"/>
              <a:gd name="connsiteX1" fmla="*/ 135178 w 270355"/>
              <a:gd name="connsiteY1" fmla="*/ 0 h 1001133"/>
              <a:gd name="connsiteX2" fmla="*/ 270355 w 270355"/>
              <a:gd name="connsiteY2" fmla="*/ 233065 h 1001133"/>
              <a:gd name="connsiteX3" fmla="*/ 0 w 270355"/>
              <a:gd name="connsiteY3" fmla="*/ 617099 h 1001133"/>
              <a:gd name="connsiteX4" fmla="*/ 135178 w 270355"/>
              <a:gd name="connsiteY4" fmla="*/ 384034 h 1001133"/>
              <a:gd name="connsiteX5" fmla="*/ 270355 w 270355"/>
              <a:gd name="connsiteY5" fmla="*/ 617099 h 1001133"/>
              <a:gd name="connsiteX6" fmla="*/ 0 w 270355"/>
              <a:gd name="connsiteY6" fmla="*/ 1001133 h 1001133"/>
              <a:gd name="connsiteX7" fmla="*/ 135178 w 270355"/>
              <a:gd name="connsiteY7" fmla="*/ 768068 h 1001133"/>
              <a:gd name="connsiteX8" fmla="*/ 270355 w 270355"/>
              <a:gd name="connsiteY8" fmla="*/ 1001133 h 1001133"/>
            </a:gdLst>
            <a:ahLst/>
            <a:cxnLst/>
            <a:rect l="l" t="t" r="r" b="b"/>
            <a:pathLst>
              <a:path w="270355" h="1001133">
                <a:moveTo>
                  <a:pt x="0" y="233065"/>
                </a:moveTo>
                <a:lnTo>
                  <a:pt x="135178" y="0"/>
                </a:lnTo>
                <a:lnTo>
                  <a:pt x="270355" y="233065"/>
                </a:lnTo>
                <a:close/>
                <a:moveTo>
                  <a:pt x="0" y="617099"/>
                </a:moveTo>
                <a:lnTo>
                  <a:pt x="135178" y="384034"/>
                </a:lnTo>
                <a:lnTo>
                  <a:pt x="270355" y="617099"/>
                </a:lnTo>
                <a:close/>
                <a:moveTo>
                  <a:pt x="0" y="1001133"/>
                </a:moveTo>
                <a:lnTo>
                  <a:pt x="135178" y="768068"/>
                </a:lnTo>
                <a:lnTo>
                  <a:pt x="270355" y="100113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2189" y="1948691"/>
            <a:ext cx="3532949" cy="11188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513998" y="4555240"/>
            <a:ext cx="1678002" cy="2302760"/>
          </a:xfrm>
          <a:custGeom>
            <a:avLst/>
            <a:gdLst>
              <a:gd name="connsiteX0" fmla="*/ 1483697 w 1678002"/>
              <a:gd name="connsiteY0" fmla="*/ 0 h 2302760"/>
              <a:gd name="connsiteX1" fmla="*/ 1635396 w 1678002"/>
              <a:gd name="connsiteY1" fmla="*/ 7660 h 2302760"/>
              <a:gd name="connsiteX2" fmla="*/ 1678002 w 1678002"/>
              <a:gd name="connsiteY2" fmla="*/ 14163 h 2302760"/>
              <a:gd name="connsiteX3" fmla="*/ 1678002 w 1678002"/>
              <a:gd name="connsiteY3" fmla="*/ 2302760 h 2302760"/>
              <a:gd name="connsiteX4" fmla="*/ 247022 w 1678002"/>
              <a:gd name="connsiteY4" fmla="*/ 2302760 h 2302760"/>
              <a:gd name="connsiteX5" fmla="*/ 179074 w 1678002"/>
              <a:gd name="connsiteY5" fmla="*/ 2190915 h 2302760"/>
              <a:gd name="connsiteX6" fmla="*/ 0 w 1678002"/>
              <a:gd name="connsiteY6" fmla="*/ 1483697 h 2302760"/>
              <a:gd name="connsiteX7" fmla="*/ 1483697 w 1678002"/>
              <a:gd name="connsiteY7" fmla="*/ 0 h 2302760"/>
            </a:gdLst>
            <a:ahLst/>
            <a:cxnLst/>
            <a:rect l="l" t="t" r="r" b="b"/>
            <a:pathLst>
              <a:path w="1678002" h="2302760">
                <a:moveTo>
                  <a:pt x="1483697" y="0"/>
                </a:moveTo>
                <a:cubicBezTo>
                  <a:pt x="1534911" y="0"/>
                  <a:pt x="1585519" y="2595"/>
                  <a:pt x="1635396" y="7660"/>
                </a:cubicBezTo>
                <a:lnTo>
                  <a:pt x="1678002" y="14163"/>
                </a:lnTo>
                <a:lnTo>
                  <a:pt x="1678002" y="2302760"/>
                </a:lnTo>
                <a:lnTo>
                  <a:pt x="247022" y="2302760"/>
                </a:lnTo>
                <a:lnTo>
                  <a:pt x="179074" y="2190915"/>
                </a:lnTo>
                <a:cubicBezTo>
                  <a:pt x="64871" y="1980685"/>
                  <a:pt x="0" y="1739767"/>
                  <a:pt x="0" y="1483697"/>
                </a:cubicBezTo>
                <a:cubicBezTo>
                  <a:pt x="0" y="664274"/>
                  <a:pt x="664274" y="0"/>
                  <a:pt x="148369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213967" y="1345373"/>
            <a:ext cx="1208182" cy="1208182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8400361">
            <a:off x="7440302" y="-94464"/>
            <a:ext cx="5478774" cy="4022926"/>
          </a:xfrm>
          <a:custGeom>
            <a:avLst/>
            <a:gdLst>
              <a:gd name="connsiteX0" fmla="*/ 3631673 w 5478774"/>
              <a:gd name="connsiteY0" fmla="*/ 0 h 4022926"/>
              <a:gd name="connsiteX1" fmla="*/ 5478774 w 5478774"/>
              <a:gd name="connsiteY1" fmla="*/ 2480544 h 4022926"/>
              <a:gd name="connsiteX2" fmla="*/ 3407450 w 5478774"/>
              <a:gd name="connsiteY2" fmla="*/ 4022926 h 4022926"/>
              <a:gd name="connsiteX3" fmla="*/ 2011463 w 5478774"/>
              <a:gd name="connsiteY3" fmla="*/ 4022925 h 4022926"/>
              <a:gd name="connsiteX4" fmla="*/ 0 w 5478774"/>
              <a:gd name="connsiteY4" fmla="*/ 2011462 h 4022926"/>
              <a:gd name="connsiteX5" fmla="*/ 0 w 5478774"/>
              <a:gd name="connsiteY5" fmla="*/ 2011463 h 4022926"/>
              <a:gd name="connsiteX6" fmla="*/ 2011463 w 5478774"/>
              <a:gd name="connsiteY6" fmla="*/ 0 h 4022926"/>
            </a:gdLst>
            <a:ahLst/>
            <a:cxnLst/>
            <a:rect l="l" t="t" r="r" b="b"/>
            <a:pathLst>
              <a:path w="5478774" h="4022926">
                <a:moveTo>
                  <a:pt x="3631673" y="0"/>
                </a:moveTo>
                <a:lnTo>
                  <a:pt x="5478774" y="2480544"/>
                </a:lnTo>
                <a:lnTo>
                  <a:pt x="3407450" y="4022926"/>
                </a:lnTo>
                <a:lnTo>
                  <a:pt x="2011463" y="4022925"/>
                </a:lnTo>
                <a:cubicBezTo>
                  <a:pt x="900563" y="4022925"/>
                  <a:pt x="0" y="3122362"/>
                  <a:pt x="0" y="2011462"/>
                </a:cubicBezTo>
                <a:lnTo>
                  <a:pt x="0" y="2011463"/>
                </a:lnTo>
                <a:cubicBezTo>
                  <a:pt x="0" y="900563"/>
                  <a:pt x="900563" y="0"/>
                  <a:pt x="2011463" y="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230780">
            <a:off x="7237095" y="4727575"/>
            <a:ext cx="3312160" cy="3529330"/>
          </a:xfrm>
          <a:custGeom>
            <a:avLst/>
            <a:gdLst>
              <a:gd name="connsiteX0" fmla="*/ 620452 w 3256081"/>
              <a:gd name="connsiteY0" fmla="*/ 389333 h 3469728"/>
              <a:gd name="connsiteX1" fmla="*/ 1704974 w 3256081"/>
              <a:gd name="connsiteY1" fmla="*/ 0 h 3469728"/>
              <a:gd name="connsiteX2" fmla="*/ 3204167 w 3256081"/>
              <a:gd name="connsiteY2" fmla="*/ 892282 h 3469728"/>
              <a:gd name="connsiteX3" fmla="*/ 3256081 w 3256081"/>
              <a:gd name="connsiteY3" fmla="*/ 1000049 h 3469728"/>
              <a:gd name="connsiteX4" fmla="*/ 0 w 3256081"/>
              <a:gd name="connsiteY4" fmla="*/ 3469728 h 3469728"/>
              <a:gd name="connsiteX5" fmla="*/ 0 w 3256081"/>
              <a:gd name="connsiteY5" fmla="*/ 1704974 h 3469728"/>
              <a:gd name="connsiteX6" fmla="*/ 620452 w 3256081"/>
              <a:gd name="connsiteY6" fmla="*/ 389333 h 3469728"/>
            </a:gdLst>
            <a:ahLst/>
            <a:cxnLst/>
            <a:rect l="l" t="t" r="r" b="b"/>
            <a:pathLst>
              <a:path w="3256081" h="3469728">
                <a:moveTo>
                  <a:pt x="620452" y="389333"/>
                </a:moveTo>
                <a:cubicBezTo>
                  <a:pt x="915172" y="146109"/>
                  <a:pt x="1293010" y="0"/>
                  <a:pt x="1704974" y="0"/>
                </a:cubicBezTo>
                <a:cubicBezTo>
                  <a:pt x="2352345" y="0"/>
                  <a:pt x="2915447" y="360799"/>
                  <a:pt x="3204167" y="892282"/>
                </a:cubicBezTo>
                <a:lnTo>
                  <a:pt x="3256081" y="1000049"/>
                </a:lnTo>
                <a:lnTo>
                  <a:pt x="0" y="3469728"/>
                </a:lnTo>
                <a:lnTo>
                  <a:pt x="0" y="1704974"/>
                </a:lnTo>
                <a:cubicBezTo>
                  <a:pt x="0" y="1175307"/>
                  <a:pt x="241527" y="702050"/>
                  <a:pt x="620452" y="38933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t="9169" b="9169"/>
          <a:stretch>
            <a:fillRect/>
          </a:stretch>
        </p:blipFill>
        <p:spPr>
          <a:xfrm rot="158161">
            <a:off x="6230506" y="4722240"/>
            <a:ext cx="4161801" cy="2266952"/>
          </a:xfrm>
          <a:custGeom>
            <a:avLst/>
            <a:gdLst/>
            <a:ahLst/>
            <a:cxnLst/>
            <a:rect l="l" t="t" r="r" b="b"/>
            <a:pathLst>
              <a:path w="4165600" h="2273300">
                <a:moveTo>
                  <a:pt x="2473136" y="65"/>
                </a:moveTo>
                <a:cubicBezTo>
                  <a:pt x="2801519" y="2938"/>
                  <a:pt x="3132591" y="100529"/>
                  <a:pt x="3423448" y="300755"/>
                </a:cubicBezTo>
                <a:cubicBezTo>
                  <a:pt x="4005159" y="701207"/>
                  <a:pt x="4260793" y="1398471"/>
                  <a:pt x="4126998" y="2049289"/>
                </a:cubicBezTo>
                <a:lnTo>
                  <a:pt x="4119789" y="2077278"/>
                </a:lnTo>
                <a:lnTo>
                  <a:pt x="0" y="2266952"/>
                </a:lnTo>
                <a:lnTo>
                  <a:pt x="1052292" y="738354"/>
                </a:lnTo>
                <a:cubicBezTo>
                  <a:pt x="1386003" y="253594"/>
                  <a:pt x="1925833" y="-4722"/>
                  <a:pt x="2473136" y="6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730250" y="5145405"/>
            <a:ext cx="6476365" cy="43751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1185" y="4994275"/>
            <a:ext cx="6482715" cy="48069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rot="18400361">
            <a:off x="6831758" y="4749622"/>
            <a:ext cx="3704019" cy="3484459"/>
          </a:xfrm>
          <a:custGeom>
            <a:avLst/>
            <a:gdLst>
              <a:gd name="connsiteX0" fmla="*/ 3394369 w 3704019"/>
              <a:gd name="connsiteY0" fmla="*/ 799380 h 3484459"/>
              <a:gd name="connsiteX1" fmla="*/ 3704019 w 3704019"/>
              <a:gd name="connsiteY1" fmla="*/ 1813104 h 3484459"/>
              <a:gd name="connsiteX2" fmla="*/ 2596657 w 3704019"/>
              <a:gd name="connsiteY2" fmla="*/ 3483725 h 3484459"/>
              <a:gd name="connsiteX3" fmla="*/ 2594653 w 3704019"/>
              <a:gd name="connsiteY3" fmla="*/ 3484459 h 3484459"/>
              <a:gd name="connsiteX4" fmla="*/ 0 w 3704019"/>
              <a:gd name="connsiteY4" fmla="*/ 0 h 3484459"/>
              <a:gd name="connsiteX5" fmla="*/ 1890915 w 3704019"/>
              <a:gd name="connsiteY5" fmla="*/ 0 h 3484459"/>
              <a:gd name="connsiteX6" fmla="*/ 3394369 w 3704019"/>
              <a:gd name="connsiteY6" fmla="*/ 799380 h 3484459"/>
            </a:gdLst>
            <a:ahLst/>
            <a:cxnLst/>
            <a:rect l="l" t="t" r="r" b="b"/>
            <a:pathLst>
              <a:path w="3704019" h="3484459">
                <a:moveTo>
                  <a:pt x="3394369" y="799380"/>
                </a:moveTo>
                <a:cubicBezTo>
                  <a:pt x="3589866" y="1088753"/>
                  <a:pt x="3704019" y="1437597"/>
                  <a:pt x="3704019" y="1813104"/>
                </a:cubicBezTo>
                <a:cubicBezTo>
                  <a:pt x="3704019" y="2564116"/>
                  <a:pt x="3247407" y="3208481"/>
                  <a:pt x="2596657" y="3483725"/>
                </a:cubicBezTo>
                <a:lnTo>
                  <a:pt x="2594653" y="3484459"/>
                </a:lnTo>
                <a:lnTo>
                  <a:pt x="0" y="0"/>
                </a:lnTo>
                <a:lnTo>
                  <a:pt x="1890915" y="0"/>
                </a:lnTo>
                <a:cubicBezTo>
                  <a:pt x="2516758" y="0"/>
                  <a:pt x="3068542" y="317091"/>
                  <a:pt x="3394369" y="79938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8436149">
            <a:off x="9765014" y="4759684"/>
            <a:ext cx="3158576" cy="273074"/>
          </a:xfrm>
          <a:custGeom>
            <a:avLst/>
            <a:gdLst>
              <a:gd name="connsiteX0" fmla="*/ 3158576 w 3158576"/>
              <a:gd name="connsiteY0" fmla="*/ 0 h 273074"/>
              <a:gd name="connsiteX1" fmla="*/ 2799715 w 3158576"/>
              <a:gd name="connsiteY1" fmla="*/ 273074 h 273074"/>
              <a:gd name="connsiteX2" fmla="*/ 136537 w 3158576"/>
              <a:gd name="connsiteY2" fmla="*/ 273073 h 273074"/>
              <a:gd name="connsiteX3" fmla="*/ 10730 w 3158576"/>
              <a:gd name="connsiteY3" fmla="*/ 189682 h 273074"/>
              <a:gd name="connsiteX4" fmla="*/ 0 w 3158576"/>
              <a:gd name="connsiteY4" fmla="*/ 136536 h 273074"/>
              <a:gd name="connsiteX5" fmla="*/ 10730 w 3158576"/>
              <a:gd name="connsiteY5" fmla="*/ 83391 h 273074"/>
              <a:gd name="connsiteX6" fmla="*/ 136537 w 3158576"/>
              <a:gd name="connsiteY6" fmla="*/ 0 h 273074"/>
            </a:gdLst>
            <a:ahLst/>
            <a:cxnLst/>
            <a:rect l="l" t="t" r="r" b="b"/>
            <a:pathLst>
              <a:path w="3158576" h="273074">
                <a:moveTo>
                  <a:pt x="3158576" y="0"/>
                </a:moveTo>
                <a:lnTo>
                  <a:pt x="2799715" y="273074"/>
                </a:lnTo>
                <a:lnTo>
                  <a:pt x="136537" y="273073"/>
                </a:lnTo>
                <a:cubicBezTo>
                  <a:pt x="79981" y="273073"/>
                  <a:pt x="31457" y="238687"/>
                  <a:pt x="10730" y="189682"/>
                </a:cubicBezTo>
                <a:lnTo>
                  <a:pt x="0" y="136536"/>
                </a:lnTo>
                <a:lnTo>
                  <a:pt x="10730" y="83391"/>
                </a:lnTo>
                <a:cubicBezTo>
                  <a:pt x="31457" y="34386"/>
                  <a:pt x="79982" y="0"/>
                  <a:pt x="1365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8436149">
            <a:off x="10377421" y="5995381"/>
            <a:ext cx="2032576" cy="273074"/>
          </a:xfrm>
          <a:custGeom>
            <a:avLst/>
            <a:gdLst>
              <a:gd name="connsiteX0" fmla="*/ 1992585 w 2032576"/>
              <a:gd name="connsiteY0" fmla="*/ 39992 h 273074"/>
              <a:gd name="connsiteX1" fmla="*/ 2032576 w 2032576"/>
              <a:gd name="connsiteY1" fmla="*/ 136537 h 273074"/>
              <a:gd name="connsiteX2" fmla="*/ 2032575 w 2032576"/>
              <a:gd name="connsiteY2" fmla="*/ 136537 h 273074"/>
              <a:gd name="connsiteX3" fmla="*/ 1896038 w 2032576"/>
              <a:gd name="connsiteY3" fmla="*/ 273074 h 273074"/>
              <a:gd name="connsiteX4" fmla="*/ 207794 w 2032576"/>
              <a:gd name="connsiteY4" fmla="*/ 273073 h 273074"/>
              <a:gd name="connsiteX5" fmla="*/ 0 w 2032576"/>
              <a:gd name="connsiteY5" fmla="*/ 0 h 273074"/>
              <a:gd name="connsiteX6" fmla="*/ 1896039 w 2032576"/>
              <a:gd name="connsiteY6" fmla="*/ 0 h 273074"/>
              <a:gd name="connsiteX7" fmla="*/ 1992585 w 2032576"/>
              <a:gd name="connsiteY7" fmla="*/ 39992 h 273074"/>
            </a:gdLst>
            <a:ahLst/>
            <a:cxnLst/>
            <a:rect l="l" t="t" r="r" b="b"/>
            <a:pathLst>
              <a:path w="2032576" h="273074">
                <a:moveTo>
                  <a:pt x="1992585" y="39992"/>
                </a:moveTo>
                <a:cubicBezTo>
                  <a:pt x="2017294" y="64700"/>
                  <a:pt x="2032577" y="98834"/>
                  <a:pt x="2032576" y="136537"/>
                </a:cubicBezTo>
                <a:lnTo>
                  <a:pt x="2032575" y="136537"/>
                </a:lnTo>
                <a:cubicBezTo>
                  <a:pt x="2032575" y="211944"/>
                  <a:pt x="1971445" y="273074"/>
                  <a:pt x="1896038" y="273074"/>
                </a:cubicBezTo>
                <a:lnTo>
                  <a:pt x="207794" y="273073"/>
                </a:lnTo>
                <a:lnTo>
                  <a:pt x="0" y="0"/>
                </a:lnTo>
                <a:lnTo>
                  <a:pt x="1896039" y="0"/>
                </a:lnTo>
                <a:cubicBezTo>
                  <a:pt x="1933742" y="0"/>
                  <a:pt x="1967877" y="15283"/>
                  <a:pt x="1992585" y="3999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1349" y="2260897"/>
            <a:ext cx="6398260" cy="18248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300" dirty="0">
                <a:ln w="12700">
                  <a:noFill/>
                </a:ln>
                <a:solidFill>
                  <a:srgbClr val="10254B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Structural Analysis of </a:t>
            </a:r>
            <a:endParaRPr kumimoji="1" lang="en-US" altLang="zh-CN" sz="3300" dirty="0">
              <a:ln w="12700">
                <a:noFill/>
              </a:ln>
              <a:solidFill>
                <a:srgbClr val="10254B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  <a:p>
            <a:pPr algn="l"/>
            <a:r>
              <a:rPr kumimoji="1" lang="en-US" altLang="zh-CN" sz="3300" dirty="0">
                <a:ln w="12700">
                  <a:noFill/>
                </a:ln>
                <a:solidFill>
                  <a:srgbClr val="10254B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a Research Paper on Intracranial Monitoring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757555" y="5145405"/>
            <a:ext cx="6316980" cy="184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Arial" panose="020B0604020202020204" pitchFamily="34" charset="0"/>
                <a:ea typeface="OPPOSans H" panose="00020600040101010101" charset="-122"/>
                <a:cs typeface="Arial" panose="020B0604020202020204" pitchFamily="34" charset="0"/>
              </a:rPr>
              <a:t>Presenters</a:t>
            </a:r>
            <a:r>
              <a:rPr kumimoji="1" lang="zh-CN" altLang="en-US" sz="1600" dirty="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Arial" panose="020B0604020202020204" pitchFamily="34" charset="0"/>
                <a:ea typeface="OPPOSans H" panose="00020600040101010101" charset="-122"/>
                <a:cs typeface="Arial" panose="020B0604020202020204" pitchFamily="34" charset="0"/>
              </a:rPr>
              <a:t>：</a:t>
            </a:r>
            <a:r>
              <a:rPr kumimoji="1" lang="en-US" altLang="zh-CN" sz="1600" dirty="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Arial" panose="020B0604020202020204" pitchFamily="34" charset="0"/>
                <a:ea typeface="OPPOSans H" panose="00020600040101010101" charset="-122"/>
                <a:cs typeface="Arial" panose="020B0604020202020204" pitchFamily="34" charset="0"/>
              </a:rPr>
              <a:t>ZL.Ni ; BH.Guo ; H.Shi ; HY.Wang ; JS.Chen ; WJ.Cao</a:t>
            </a:r>
            <a:endParaRPr kumimoji="1" lang="en-US" altLang="zh-CN" sz="1600" dirty="0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Arial" panose="020B0604020202020204" pitchFamily="34" charset="0"/>
              <a:ea typeface="OPPOSans H" panose="0002060004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Research Hypothesis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9290" y="1562696"/>
            <a:ext cx="5602710" cy="539542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225" y="1759647"/>
            <a:ext cx="3968840" cy="223132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0" y="1616348"/>
            <a:ext cx="5602710" cy="53417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33" y="2014058"/>
            <a:ext cx="4320522" cy="197691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89277" y="3978186"/>
            <a:ext cx="4610735" cy="2303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en-US" altLang="zh-CN" b="1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</a:rPr>
              <a:t>The advantage of creating this sensor</a:t>
            </a:r>
            <a:endParaRPr kumimoji="1" lang="en-US" altLang="zh-CN" b="1" dirty="0">
              <a:ln w="12700">
                <a:noFill/>
              </a:ln>
              <a:solidFill>
                <a:srgbClr val="2B2986">
                  <a:alpha val="100000"/>
                </a:srgbClr>
              </a:solidFill>
              <a:latin typeface="Arial" panose="020B0604020202020204" pitchFamily="34" charset="0"/>
              <a:ea typeface="Source Han Sans CN Bold" panose="020B0800000000000000" charset="-122"/>
              <a:cs typeface="Arial" panose="020B0604020202020204" pitchFamily="34" charset="0"/>
            </a:endParaRPr>
          </a:p>
          <a:p>
            <a:pPr algn="l"/>
            <a:endParaRPr kumimoji="1" lang="en-US" altLang="zh-CN" sz="2000" b="1" dirty="0">
              <a:ln w="12700">
                <a:noFill/>
              </a:ln>
              <a:solidFill>
                <a:srgbClr val="2B298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1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、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the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metagel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 can naturally degrades win the PBS solution at 37 ℃ within 4 months</a:t>
            </a:r>
            <a:endParaRPr kumimoji="1" lang="en-US" altLang="zh-CN" sz="1600" dirty="0">
              <a:ln w="12700">
                <a:noFill/>
              </a:ln>
              <a:solidFill>
                <a:srgbClr val="2B2986">
                  <a:alpha val="100000"/>
                </a:srgbClr>
              </a:solidFill>
              <a:latin typeface="Arial" panose="020B0604020202020204" pitchFamily="34" charset="0"/>
              <a:ea typeface="Source Han Sans" panose="020B0500000000000000" charset="-122"/>
              <a:cs typeface="Arial" panose="020B0604020202020204" pitchFamily="34" charset="0"/>
            </a:endParaRPr>
          </a:p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、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It can detect various signals (pressure, temperature, pH and flow rate)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06225" y="3774757"/>
            <a:ext cx="4250013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>
                  <a:lumMod val="75000"/>
                </a:schemeClr>
              </a:solidFill>
              <a:effectLst/>
              <a:latin typeface="Source Han Sans" panose="020B0500000000000000" charset="-122"/>
              <a:ea typeface="Source Han Sans" panose="020B0500000000000000" charset="-122"/>
            </a:endParaRPr>
          </a:p>
          <a:p>
            <a:r>
              <a:rPr kumimoji="1" lang="en-US" altLang="zh-CN" b="1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</a:rPr>
              <a:t>The objective to develop a system for ultrasonic monitoring </a:t>
            </a:r>
            <a:endParaRPr kumimoji="1" lang="en-US" altLang="zh-CN" b="1" dirty="0">
              <a:ln w="12700">
                <a:noFill/>
              </a:ln>
              <a:solidFill>
                <a:srgbClr val="2B2986">
                  <a:alpha val="100000"/>
                </a:srgbClr>
              </a:solidFill>
              <a:latin typeface="Arial" panose="020B0604020202020204" pitchFamily="34" charset="0"/>
              <a:ea typeface="Source Han Sans CN Bold" panose="020B0800000000000000" charset="-122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  <a:effectLst/>
              <a:latin typeface="Source Han Sans" panose="020B0500000000000000" charset="-122"/>
              <a:ea typeface="Source Han Sans" panose="020B0500000000000000" charset="-122"/>
            </a:endParaRPr>
          </a:p>
          <a:p>
            <a:pPr algn="l">
              <a:buClrTx/>
              <a:buSzTx/>
              <a:buNone/>
            </a:pPr>
            <a:r>
              <a:rPr kumimoji="1" lang="en-US" altLang="zh-CN" sz="1600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To avoid infection, minimize the restriction on patient activity as much as possible, and prevent the occurrence of surgical complications.</a:t>
            </a:r>
            <a:endParaRPr kumimoji="1" lang="en-US" altLang="zh-CN" sz="1600" dirty="0">
              <a:ln w="12700">
                <a:noFill/>
              </a:ln>
              <a:solidFill>
                <a:srgbClr val="2B2986">
                  <a:alpha val="100000"/>
                </a:srgbClr>
              </a:solidFill>
              <a:latin typeface="Arial" panose="020B0604020202020204" pitchFamily="34" charset="0"/>
              <a:ea typeface="Source Han Sans" panose="020B0500000000000000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7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81088" y="1905180"/>
            <a:ext cx="4714616" cy="4460315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bg1"/>
            </a:solidFill>
            <a:miter/>
          </a:ln>
          <a:effectLst>
            <a:outerShdw blurRad="381000" dist="1905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78905" y="6045404"/>
            <a:ext cx="705899" cy="705899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6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190500" dist="127000" dir="5400000" sx="105000" sy="105000" algn="t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16174" y="1211909"/>
            <a:ext cx="4742649" cy="5153585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bg1"/>
            </a:solidFill>
            <a:miter/>
          </a:ln>
          <a:effectLst>
            <a:outerShdw blurRad="381000" dist="1905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889499" y="6028362"/>
            <a:ext cx="705899" cy="705899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6000">
                <a:schemeClr val="accent2">
                  <a:lumMod val="75000"/>
                </a:schemeClr>
              </a:gs>
            </a:gsLst>
            <a:lin ang="3240000" scaled="0"/>
          </a:gradFill>
          <a:ln w="9525" cap="flat">
            <a:noFill/>
            <a:miter/>
          </a:ln>
          <a:effectLst>
            <a:outerShdw blurRad="190500" dist="127000" dir="5400000" sx="105000" sy="105000" algn="t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36095" y="6217263"/>
            <a:ext cx="391517" cy="36218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71036" y="6178051"/>
            <a:ext cx="342824" cy="3915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60529" y="3944740"/>
            <a:ext cx="3575248" cy="341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/>
            <a:r>
              <a:rPr kumimoji="1" lang="en-US" altLang="zh-CN" b="1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</a:rPr>
              <a:t>Injectable </a:t>
            </a:r>
            <a:r>
              <a:rPr kumimoji="1" lang="en-US" altLang="zh-CN" b="1" dirty="0" err="1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</a:rPr>
              <a:t>Metagel</a:t>
            </a:r>
            <a:r>
              <a:rPr kumimoji="1" lang="en-US" altLang="zh-CN" b="1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</a:rPr>
              <a:t> Sensor</a:t>
            </a:r>
            <a:endParaRPr kumimoji="1" lang="zh-CN" altLang="en-US" b="1" dirty="0">
              <a:ln w="12700">
                <a:noFill/>
              </a:ln>
              <a:solidFill>
                <a:srgbClr val="2B2986">
                  <a:alpha val="100000"/>
                </a:srgbClr>
              </a:solidFill>
              <a:latin typeface="Arial" panose="020B0604020202020204" pitchFamily="34" charset="0"/>
              <a:ea typeface="Source Han Sans CN Bold" panose="020B0800000000000000" charset="-122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779777" y="4269660"/>
            <a:ext cx="3556000" cy="14805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/>
            <a:r>
              <a:rPr lang="en-US" altLang="zh-CN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metagel</a:t>
            </a:r>
            <a:r>
              <a:rPr lang="en-US" altLang="zh-CN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sensors, which are cubes of 2 × 2 × 2 mm^3 in size, are designed to be implanted into the intracranial space using a puncture needle.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888311" y="4286522"/>
            <a:ext cx="3979385" cy="175888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/>
            <a:r>
              <a:rPr lang="en-US" altLang="zh-CN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deformation causes a shift in the peak frequency of the reflected ultrasonic waves from f1</a:t>
            </a:r>
            <a:r>
              <a:rPr lang="en-US" altLang="zh-CN" b="0" i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1​ to f1+Δf</a:t>
            </a:r>
            <a:r>
              <a:rPr lang="en-US" altLang="zh-CN" b="0" i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1​+</a:t>
            </a:r>
            <a:r>
              <a:rPr lang="en-US" altLang="zh-CN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altLang="zh-CN" b="0" i="1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which can be wirelessly measured by an external ultrasonic probe.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889498" y="3955552"/>
            <a:ext cx="4381449" cy="341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/>
            <a:r>
              <a:rPr kumimoji="1" lang="en-US" altLang="zh-CN" b="1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</a:rPr>
              <a:t>Ultrasonic Monitoring(work method)</a:t>
            </a:r>
            <a:r>
              <a:rPr kumimoji="1" lang="en-US" altLang="zh-CN" b="1" dirty="0">
                <a:ln w="12700">
                  <a:noFill/>
                </a:ln>
                <a:solidFill>
                  <a:srgbClr val="2B298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)</a:t>
            </a:r>
            <a:endParaRPr kumimoji="1" lang="zh-CN" altLang="en-US" b="1" dirty="0"/>
          </a:p>
        </p:txBody>
      </p:sp>
      <p:sp>
        <p:nvSpPr>
          <p:cNvPr id="15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Research Objective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30" y="1450628"/>
            <a:ext cx="4381449" cy="24927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6008" r="48332" b="64537"/>
          <a:stretch>
            <a:fillRect/>
          </a:stretch>
        </p:blipFill>
        <p:spPr>
          <a:xfrm>
            <a:off x="1760529" y="1247632"/>
            <a:ext cx="3357571" cy="2743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49135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0" y="635"/>
            <a:ext cx="12192000" cy="70485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74557" y="0"/>
            <a:ext cx="2763172" cy="1894054"/>
          </a:xfrm>
          <a:custGeom>
            <a:avLst/>
            <a:gdLst>
              <a:gd name="connsiteX0" fmla="*/ 48295 w 2763172"/>
              <a:gd name="connsiteY0" fmla="*/ 0 h 1894054"/>
              <a:gd name="connsiteX1" fmla="*/ 2714877 w 2763172"/>
              <a:gd name="connsiteY1" fmla="*/ 0 h 1894054"/>
              <a:gd name="connsiteX2" fmla="*/ 2735103 w 2763172"/>
              <a:gd name="connsiteY2" fmla="*/ 85691 h 1894054"/>
              <a:gd name="connsiteX3" fmla="*/ 2763172 w 2763172"/>
              <a:gd name="connsiteY3" fmla="*/ 389010 h 1894054"/>
              <a:gd name="connsiteX4" fmla="*/ 1381586 w 2763172"/>
              <a:gd name="connsiteY4" fmla="*/ 1894054 h 1894054"/>
              <a:gd name="connsiteX5" fmla="*/ 0 w 2763172"/>
              <a:gd name="connsiteY5" fmla="*/ 389010 h 1894054"/>
              <a:gd name="connsiteX6" fmla="*/ 28069 w 2763172"/>
              <a:gd name="connsiteY6" fmla="*/ 85691 h 1894054"/>
            </a:gdLst>
            <a:ahLst/>
            <a:cxnLst/>
            <a:rect l="l" t="t" r="r" b="b"/>
            <a:pathLst>
              <a:path w="2763172" h="1894054">
                <a:moveTo>
                  <a:pt x="48295" y="0"/>
                </a:moveTo>
                <a:lnTo>
                  <a:pt x="2714877" y="0"/>
                </a:lnTo>
                <a:lnTo>
                  <a:pt x="2735103" y="85691"/>
                </a:lnTo>
                <a:cubicBezTo>
                  <a:pt x="2753507" y="183666"/>
                  <a:pt x="2763172" y="285109"/>
                  <a:pt x="2763172" y="389010"/>
                </a:cubicBezTo>
                <a:cubicBezTo>
                  <a:pt x="2763172" y="1220223"/>
                  <a:pt x="2144615" y="1894054"/>
                  <a:pt x="1381586" y="1894054"/>
                </a:cubicBezTo>
                <a:cubicBezTo>
                  <a:pt x="618557" y="1894054"/>
                  <a:pt x="0" y="1220223"/>
                  <a:pt x="0" y="389010"/>
                </a:cubicBezTo>
                <a:cubicBezTo>
                  <a:pt x="0" y="285109"/>
                  <a:pt x="9665" y="183666"/>
                  <a:pt x="28069" y="856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21989" y="5588280"/>
            <a:ext cx="3543419" cy="1269720"/>
          </a:xfrm>
          <a:custGeom>
            <a:avLst/>
            <a:gdLst>
              <a:gd name="connsiteX0" fmla="*/ 1771709 w 3543419"/>
              <a:gd name="connsiteY0" fmla="*/ 0 h 1269720"/>
              <a:gd name="connsiteX1" fmla="*/ 3497341 w 3543419"/>
              <a:gd name="connsiteY1" fmla="*/ 1143826 h 1269720"/>
              <a:gd name="connsiteX2" fmla="*/ 3543419 w 3543419"/>
              <a:gd name="connsiteY2" fmla="*/ 1269720 h 1269720"/>
              <a:gd name="connsiteX3" fmla="*/ 0 w 3543419"/>
              <a:gd name="connsiteY3" fmla="*/ 1269720 h 1269720"/>
              <a:gd name="connsiteX4" fmla="*/ 46078 w 3543419"/>
              <a:gd name="connsiteY4" fmla="*/ 1143826 h 1269720"/>
              <a:gd name="connsiteX5" fmla="*/ 1771709 w 3543419"/>
              <a:gd name="connsiteY5" fmla="*/ 0 h 1269720"/>
            </a:gdLst>
            <a:ahLst/>
            <a:cxnLst/>
            <a:rect l="l" t="t" r="r" b="b"/>
            <a:pathLst>
              <a:path w="3543419" h="1269720">
                <a:moveTo>
                  <a:pt x="1771709" y="0"/>
                </a:moveTo>
                <a:cubicBezTo>
                  <a:pt x="2547451" y="0"/>
                  <a:pt x="3213033" y="471647"/>
                  <a:pt x="3497341" y="1143826"/>
                </a:cubicBezTo>
                <a:lnTo>
                  <a:pt x="3543419" y="1269720"/>
                </a:lnTo>
                <a:lnTo>
                  <a:pt x="0" y="1269720"/>
                </a:lnTo>
                <a:lnTo>
                  <a:pt x="46078" y="1143826"/>
                </a:lnTo>
                <a:cubicBezTo>
                  <a:pt x="330385" y="471647"/>
                  <a:pt x="995968" y="0"/>
                  <a:pt x="1771709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2189" y="2854370"/>
            <a:ext cx="4313478" cy="15392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55320" y="1442665"/>
            <a:ext cx="1208182" cy="1208182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09599" y="1909688"/>
            <a:ext cx="2324403" cy="9446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3937B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8436149">
            <a:off x="9765014" y="4759684"/>
            <a:ext cx="3158576" cy="273074"/>
          </a:xfrm>
          <a:custGeom>
            <a:avLst/>
            <a:gdLst>
              <a:gd name="connsiteX0" fmla="*/ 0 w 3158576"/>
              <a:gd name="connsiteY0" fmla="*/ 136536 h 273074"/>
              <a:gd name="connsiteX1" fmla="*/ 0 w 3158576"/>
              <a:gd name="connsiteY1" fmla="*/ 136536 h 273074"/>
              <a:gd name="connsiteX2" fmla="*/ 0 w 3158576"/>
              <a:gd name="connsiteY2" fmla="*/ 136537 h 273074"/>
              <a:gd name="connsiteX3" fmla="*/ 3158576 w 3158576"/>
              <a:gd name="connsiteY3" fmla="*/ 0 h 273074"/>
              <a:gd name="connsiteX4" fmla="*/ 2799715 w 3158576"/>
              <a:gd name="connsiteY4" fmla="*/ 273074 h 273074"/>
              <a:gd name="connsiteX5" fmla="*/ 136537 w 3158576"/>
              <a:gd name="connsiteY5" fmla="*/ 273073 h 273074"/>
              <a:gd name="connsiteX6" fmla="*/ 10730 w 3158576"/>
              <a:gd name="connsiteY6" fmla="*/ 189682 h 273074"/>
              <a:gd name="connsiteX7" fmla="*/ 0 w 3158576"/>
              <a:gd name="connsiteY7" fmla="*/ 136536 h 273074"/>
              <a:gd name="connsiteX8" fmla="*/ 10730 w 3158576"/>
              <a:gd name="connsiteY8" fmla="*/ 83391 h 273074"/>
              <a:gd name="connsiteX9" fmla="*/ 136537 w 3158576"/>
              <a:gd name="connsiteY9" fmla="*/ 0 h 273074"/>
            </a:gdLst>
            <a:ahLst/>
            <a:cxnLst/>
            <a:rect l="l" t="t" r="r" b="b"/>
            <a:pathLst>
              <a:path w="3158576" h="273074">
                <a:moveTo>
                  <a:pt x="0" y="136536"/>
                </a:moveTo>
                <a:lnTo>
                  <a:pt x="0" y="136536"/>
                </a:lnTo>
                <a:lnTo>
                  <a:pt x="0" y="136537"/>
                </a:lnTo>
                <a:close/>
                <a:moveTo>
                  <a:pt x="3158576" y="0"/>
                </a:moveTo>
                <a:lnTo>
                  <a:pt x="2799715" y="273074"/>
                </a:lnTo>
                <a:lnTo>
                  <a:pt x="136537" y="273073"/>
                </a:lnTo>
                <a:cubicBezTo>
                  <a:pt x="79981" y="273073"/>
                  <a:pt x="31457" y="238687"/>
                  <a:pt x="10730" y="189682"/>
                </a:cubicBezTo>
                <a:lnTo>
                  <a:pt x="0" y="136536"/>
                </a:lnTo>
                <a:lnTo>
                  <a:pt x="10730" y="83391"/>
                </a:lnTo>
                <a:cubicBezTo>
                  <a:pt x="31457" y="34386"/>
                  <a:pt x="79982" y="0"/>
                  <a:pt x="1365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436149">
            <a:off x="10377421" y="5995381"/>
            <a:ext cx="2032576" cy="273074"/>
          </a:xfrm>
          <a:custGeom>
            <a:avLst/>
            <a:gdLst>
              <a:gd name="connsiteX0" fmla="*/ 1992585 w 2032576"/>
              <a:gd name="connsiteY0" fmla="*/ 39992 h 273074"/>
              <a:gd name="connsiteX1" fmla="*/ 2032576 w 2032576"/>
              <a:gd name="connsiteY1" fmla="*/ 136537 h 273074"/>
              <a:gd name="connsiteX2" fmla="*/ 2032575 w 2032576"/>
              <a:gd name="connsiteY2" fmla="*/ 136537 h 273074"/>
              <a:gd name="connsiteX3" fmla="*/ 1896038 w 2032576"/>
              <a:gd name="connsiteY3" fmla="*/ 273074 h 273074"/>
              <a:gd name="connsiteX4" fmla="*/ 207794 w 2032576"/>
              <a:gd name="connsiteY4" fmla="*/ 273073 h 273074"/>
              <a:gd name="connsiteX5" fmla="*/ 0 w 2032576"/>
              <a:gd name="connsiteY5" fmla="*/ 0 h 273074"/>
              <a:gd name="connsiteX6" fmla="*/ 1896039 w 2032576"/>
              <a:gd name="connsiteY6" fmla="*/ 0 h 273074"/>
              <a:gd name="connsiteX7" fmla="*/ 1992585 w 2032576"/>
              <a:gd name="connsiteY7" fmla="*/ 39992 h 273074"/>
            </a:gdLst>
            <a:ahLst/>
            <a:cxnLst/>
            <a:rect l="l" t="t" r="r" b="b"/>
            <a:pathLst>
              <a:path w="2032576" h="273074">
                <a:moveTo>
                  <a:pt x="1992585" y="39992"/>
                </a:moveTo>
                <a:cubicBezTo>
                  <a:pt x="2017294" y="64700"/>
                  <a:pt x="2032577" y="98834"/>
                  <a:pt x="2032576" y="136537"/>
                </a:cubicBezTo>
                <a:lnTo>
                  <a:pt x="2032575" y="136537"/>
                </a:lnTo>
                <a:cubicBezTo>
                  <a:pt x="2032575" y="211944"/>
                  <a:pt x="1971445" y="273074"/>
                  <a:pt x="1896038" y="273074"/>
                </a:cubicBezTo>
                <a:lnTo>
                  <a:pt x="207794" y="273073"/>
                </a:lnTo>
                <a:lnTo>
                  <a:pt x="0" y="0"/>
                </a:lnTo>
                <a:lnTo>
                  <a:pt x="1896039" y="0"/>
                </a:lnTo>
                <a:cubicBezTo>
                  <a:pt x="1933742" y="0"/>
                  <a:pt x="1967877" y="15283"/>
                  <a:pt x="1992585" y="3999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14568" y="1185788"/>
            <a:ext cx="1884393" cy="16685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3937B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513998" y="4555240"/>
            <a:ext cx="1678002" cy="2302760"/>
          </a:xfrm>
          <a:custGeom>
            <a:avLst/>
            <a:gdLst>
              <a:gd name="connsiteX0" fmla="*/ 1483697 w 1678002"/>
              <a:gd name="connsiteY0" fmla="*/ 0 h 2302760"/>
              <a:gd name="connsiteX1" fmla="*/ 1635396 w 1678002"/>
              <a:gd name="connsiteY1" fmla="*/ 7660 h 2302760"/>
              <a:gd name="connsiteX2" fmla="*/ 1678002 w 1678002"/>
              <a:gd name="connsiteY2" fmla="*/ 14163 h 2302760"/>
              <a:gd name="connsiteX3" fmla="*/ 1678002 w 1678002"/>
              <a:gd name="connsiteY3" fmla="*/ 2302760 h 2302760"/>
              <a:gd name="connsiteX4" fmla="*/ 247022 w 1678002"/>
              <a:gd name="connsiteY4" fmla="*/ 2302760 h 2302760"/>
              <a:gd name="connsiteX5" fmla="*/ 179074 w 1678002"/>
              <a:gd name="connsiteY5" fmla="*/ 2190915 h 2302760"/>
              <a:gd name="connsiteX6" fmla="*/ 0 w 1678002"/>
              <a:gd name="connsiteY6" fmla="*/ 1483697 h 2302760"/>
              <a:gd name="connsiteX7" fmla="*/ 1483697 w 1678002"/>
              <a:gd name="connsiteY7" fmla="*/ 0 h 2302760"/>
            </a:gdLst>
            <a:ahLst/>
            <a:cxnLst/>
            <a:rect l="l" t="t" r="r" b="b"/>
            <a:pathLst>
              <a:path w="1678002" h="2302760">
                <a:moveTo>
                  <a:pt x="1483697" y="0"/>
                </a:moveTo>
                <a:cubicBezTo>
                  <a:pt x="1534911" y="0"/>
                  <a:pt x="1585519" y="2595"/>
                  <a:pt x="1635396" y="7660"/>
                </a:cubicBezTo>
                <a:lnTo>
                  <a:pt x="1678002" y="14163"/>
                </a:lnTo>
                <a:lnTo>
                  <a:pt x="1678002" y="2302760"/>
                </a:lnTo>
                <a:lnTo>
                  <a:pt x="247022" y="2302760"/>
                </a:lnTo>
                <a:lnTo>
                  <a:pt x="179074" y="2190915"/>
                </a:lnTo>
                <a:cubicBezTo>
                  <a:pt x="64871" y="1980685"/>
                  <a:pt x="0" y="1739767"/>
                  <a:pt x="0" y="1483697"/>
                </a:cubicBezTo>
                <a:cubicBezTo>
                  <a:pt x="0" y="664274"/>
                  <a:pt x="664274" y="0"/>
                  <a:pt x="148369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9600" y="3211830"/>
            <a:ext cx="2305050" cy="858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1C1C5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Design</a:t>
            </a:r>
            <a:endParaRPr kumimoji="1" lang="en-US" altLang="zh-CN" sz="4000">
              <a:ln w="12700">
                <a:noFill/>
              </a:ln>
              <a:solidFill>
                <a:srgbClr val="1C1C5A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pic>
        <p:nvPicPr>
          <p:cNvPr id="186" name="图片 1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5735955" y="3211830"/>
            <a:ext cx="4466590" cy="3951605"/>
          </a:xfrm>
          <a:prstGeom prst="rect">
            <a:avLst/>
          </a:prstGeom>
        </p:spPr>
      </p:pic>
      <p:grpSp>
        <p:nvGrpSpPr>
          <p:cNvPr id="103" name="组合 102"/>
          <p:cNvGrpSpPr/>
          <p:nvPr>
            <p:custDataLst>
              <p:tags r:id="rId4"/>
            </p:custDataLst>
          </p:nvPr>
        </p:nvGrpSpPr>
        <p:grpSpPr>
          <a:xfrm>
            <a:off x="7961851" y="-276849"/>
            <a:ext cx="4406460" cy="4713886"/>
            <a:chOff x="2199" y="2263"/>
            <a:chExt cx="14788" cy="15639"/>
          </a:xfrm>
        </p:grpSpPr>
        <p:sp>
          <p:nvSpPr>
            <p:cNvPr id="104" name="任意多边形: 形状 16"/>
            <p:cNvSpPr/>
            <p:nvPr>
              <p:custDataLst>
                <p:tags r:id="rId5"/>
              </p:custDataLst>
            </p:nvPr>
          </p:nvSpPr>
          <p:spPr>
            <a:xfrm rot="7697511">
              <a:off x="5624" y="8364"/>
              <a:ext cx="12677" cy="6401"/>
            </a:xfrm>
            <a:custGeom>
              <a:avLst/>
              <a:gdLst>
                <a:gd name="connsiteX0" fmla="*/ 58 w 2249936"/>
                <a:gd name="connsiteY0" fmla="*/ 1136076 h 1136076"/>
                <a:gd name="connsiteX1" fmla="*/ 1113913 w 2249936"/>
                <a:gd name="connsiteY1" fmla="*/ 53 h 1136076"/>
                <a:gd name="connsiteX2" fmla="*/ 2249937 w 2249936"/>
                <a:gd name="connsiteY2" fmla="*/ 1113909 h 113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9936" h="1136076">
                  <a:moveTo>
                    <a:pt x="58" y="1136076"/>
                  </a:moveTo>
                  <a:cubicBezTo>
                    <a:pt x="-6169" y="514639"/>
                    <a:pt x="492725" y="6031"/>
                    <a:pt x="1113913" y="53"/>
                  </a:cubicBezTo>
                  <a:cubicBezTo>
                    <a:pt x="1735102" y="-5925"/>
                    <a:pt x="2243959" y="492720"/>
                    <a:pt x="2249937" y="1113909"/>
                  </a:cubicBezTo>
                </a:path>
              </a:pathLst>
            </a:custGeom>
            <a:noFill/>
            <a:ln w="9525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椭圆 104"/>
            <p:cNvSpPr/>
            <p:nvPr>
              <p:custDataLst>
                <p:tags r:id="rId6"/>
              </p:custDataLst>
            </p:nvPr>
          </p:nvSpPr>
          <p:spPr>
            <a:xfrm rot="20405484">
              <a:off x="5187" y="14267"/>
              <a:ext cx="672" cy="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>
              <p:custDataLst>
                <p:tags r:id="rId7"/>
              </p:custDataLst>
            </p:nvPr>
          </p:nvSpPr>
          <p:spPr>
            <a:xfrm rot="20405484">
              <a:off x="13185" y="4403"/>
              <a:ext cx="467" cy="4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7" name="图片 106" descr="E:/设计素材图片2/yang-0TQyMgloraY-unsplash.jpgyang-0TQyMgloraY-unsplash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1" cstate="email"/>
            <a:srcRect l="36432" t="5778" r="33632" b="48803"/>
            <a:stretch>
              <a:fillRect/>
            </a:stretch>
          </p:blipFill>
          <p:spPr>
            <a:xfrm>
              <a:off x="3853" y="3918"/>
              <a:ext cx="11483" cy="1148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3" h="5263">
                  <a:moveTo>
                    <a:pt x="2631" y="0"/>
                  </a:moveTo>
                  <a:cubicBezTo>
                    <a:pt x="4085" y="0"/>
                    <a:pt x="5263" y="1178"/>
                    <a:pt x="5263" y="2631"/>
                  </a:cubicBezTo>
                  <a:cubicBezTo>
                    <a:pt x="5263" y="4085"/>
                    <a:pt x="4085" y="5263"/>
                    <a:pt x="2631" y="5263"/>
                  </a:cubicBezTo>
                  <a:cubicBezTo>
                    <a:pt x="1178" y="5263"/>
                    <a:pt x="0" y="4085"/>
                    <a:pt x="0" y="2631"/>
                  </a:cubicBezTo>
                  <a:cubicBezTo>
                    <a:pt x="0" y="1178"/>
                    <a:pt x="1178" y="0"/>
                    <a:pt x="2631" y="0"/>
                  </a:cubicBezTo>
                  <a:close/>
                </a:path>
              </a:pathLst>
            </a:custGeom>
            <a:ln w="6350">
              <a:solidFill>
                <a:schemeClr val="tx1">
                  <a:lumMod val="40000"/>
                  <a:lumOff val="60000"/>
                  <a:alpha val="20000"/>
                </a:schemeClr>
              </a:solidFill>
            </a:ln>
          </p:spPr>
        </p:pic>
        <p:sp>
          <p:nvSpPr>
            <p:cNvPr id="108" name="椭圆 107"/>
            <p:cNvSpPr/>
            <p:nvPr>
              <p:custDataLst>
                <p:tags r:id="rId9"/>
              </p:custDataLst>
            </p:nvPr>
          </p:nvSpPr>
          <p:spPr>
            <a:xfrm>
              <a:off x="3174" y="4201"/>
              <a:ext cx="1554" cy="155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>
              <p:custDataLst>
                <p:tags r:id="rId10"/>
              </p:custDataLst>
            </p:nvPr>
          </p:nvSpPr>
          <p:spPr>
            <a:xfrm>
              <a:off x="2199" y="2263"/>
              <a:ext cx="14788" cy="14787"/>
            </a:xfrm>
            <a:prstGeom prst="ellipse">
              <a:avLst/>
            </a:prstGeom>
            <a:noFill/>
            <a:ln w="95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>
              <p:custDataLst>
                <p:tags r:id="rId11"/>
              </p:custDataLst>
            </p:nvPr>
          </p:nvSpPr>
          <p:spPr>
            <a:xfrm>
              <a:off x="14605" y="14709"/>
              <a:ext cx="467" cy="4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344035" y="1210945"/>
            <a:ext cx="900430" cy="929005"/>
            <a:chOff x="7578" y="5849"/>
            <a:chExt cx="1418" cy="1463"/>
          </a:xfrm>
        </p:grpSpPr>
        <p:sp>
          <p:nvSpPr>
            <p:cNvPr id="5" name="标题 1"/>
            <p:cNvSpPr txBox="1"/>
            <p:nvPr/>
          </p:nvSpPr>
          <p:spPr>
            <a:xfrm>
              <a:off x="7578" y="5849"/>
              <a:ext cx="1418" cy="134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1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r>
                <a:rPr kumimoji="1" lang="en-US" altLang="zh-CN" sz="24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01</a:t>
              </a:r>
              <a:endParaRPr kumimoji="1" lang="zh-CN" altLang="en-US" dirty="0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8446" y="6837"/>
              <a:ext cx="475" cy="475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1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</a:rPr>
              <a:t>Metagel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</a:rPr>
              <a:t> Sensor - the Structural Design</a:t>
            </a:r>
            <a:endParaRPr kumimoji="1" lang="en-US" altLang="zh-CN" sz="28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 CN Bold" panose="020B0800000000000000" charset="-122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4572" y="1219200"/>
            <a:ext cx="3537057" cy="3429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483850" y="4087495"/>
            <a:ext cx="852805" cy="896620"/>
            <a:chOff x="11233" y="2597"/>
            <a:chExt cx="1343" cy="1412"/>
          </a:xfrm>
        </p:grpSpPr>
        <p:sp>
          <p:nvSpPr>
            <p:cNvPr id="8" name="标题 1"/>
            <p:cNvSpPr txBox="1"/>
            <p:nvPr/>
          </p:nvSpPr>
          <p:spPr>
            <a:xfrm>
              <a:off x="11233" y="2597"/>
              <a:ext cx="1343" cy="1343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1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1233" y="3570"/>
              <a:ext cx="439" cy="43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1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371" y="2881"/>
              <a:ext cx="1105" cy="68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CN" sz="24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  <a:sym typeface="+mn-ea"/>
                </a:rPr>
                <a:t>02</a:t>
              </a:r>
              <a:endPara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rcRect t="19779" b="27996"/>
          <a:stretch>
            <a:fillRect/>
          </a:stretch>
        </p:blipFill>
        <p:spPr>
          <a:xfrm>
            <a:off x="1270" y="5360670"/>
            <a:ext cx="4343400" cy="1497330"/>
          </a:xfrm>
          <a:prstGeom prst="rect">
            <a:avLst/>
          </a:prstGeom>
        </p:spPr>
      </p:pic>
      <p:sp>
        <p:nvSpPr>
          <p:cNvPr id="20" name="标题 1"/>
          <p:cNvSpPr txBox="1"/>
          <p:nvPr/>
        </p:nvSpPr>
        <p:spPr>
          <a:xfrm>
            <a:off x="5403850" y="1489075"/>
            <a:ext cx="3188335" cy="39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</a:rPr>
              <a:t>Hydrogel Matrix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7684135" y="4310380"/>
            <a:ext cx="2799715" cy="39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 CN Bold" panose="020B0800000000000000" charset="-122"/>
                <a:sym typeface="+mn-ea"/>
              </a:rPr>
              <a:t>Air Columns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503545" y="2005965"/>
            <a:ext cx="473646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i="1" dirty="0">
                <a:latin typeface="Romantic" panose="00000400000000000000" charset="0"/>
                <a:cs typeface="Romantic" panose="00000400000000000000" charset="0"/>
              </a:rPr>
              <a:t>Crosslinked network: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Hydrogels consist of a three-dimensional network of crosslinked polymer chains, with pores filled with water and other solutes.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03545" y="4787900"/>
            <a:ext cx="473646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i="1">
                <a:latin typeface="Romantic" panose="00000400000000000000" charset="0"/>
                <a:cs typeface="Romantic" panose="00000400000000000000" charset="0"/>
              </a:rPr>
              <a:t>Periodic array:</a:t>
            </a:r>
            <a:r>
              <a:rPr lang="zh-CN" altLang="en-US"/>
              <a:t> 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Air columns are uniformly arranged within the metagel, forming a periodic array structure.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92286" y="1689101"/>
            <a:ext cx="6838950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</a:rPr>
              <a:t>Why do </a:t>
            </a:r>
            <a:r>
              <a:rPr kumimoji="1" lang="en-US" altLang="zh-CN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</a:rPr>
              <a:t>Metagel</a:t>
            </a:r>
            <a:r>
              <a:rPr kumimoji="1" lang="en-US" altLang="zh-CN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</a:rPr>
              <a:t> sensors have sensing capabilities?</a:t>
            </a:r>
            <a:endParaRPr kumimoji="1" lang="en-US" altLang="zh-CN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 CN Bold" panose="020B0800000000000000" charset="-122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538730" y="385445"/>
            <a:ext cx="8940800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kumimoji="1" lang="en-US" altLang="zh-CN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  <a:sym typeface="+mn-ea"/>
              </a:rPr>
              <a:t>Metagel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  <a:sym typeface="+mn-ea"/>
              </a:rPr>
              <a:t> Sensor - the Design of Micro-deformation</a:t>
            </a:r>
            <a:endParaRPr kumimoji="1" lang="en-US" altLang="zh-CN" sz="28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 CN Bold" panose="020B08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 rot="16200000">
            <a:off x="680581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8701399" flipH="1">
            <a:off x="11238260" y="345895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36570"/>
            <a:ext cx="6918325" cy="382143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19710" y="1384300"/>
            <a:ext cx="7499985" cy="853440"/>
            <a:chOff x="1469" y="6122"/>
            <a:chExt cx="11811" cy="1344"/>
          </a:xfrm>
        </p:grpSpPr>
        <p:sp>
          <p:nvSpPr>
            <p:cNvPr id="14" name="标题 1"/>
            <p:cNvSpPr txBox="1"/>
            <p:nvPr/>
          </p:nvSpPr>
          <p:spPr>
            <a:xfrm>
              <a:off x="1469" y="6122"/>
              <a:ext cx="1344" cy="134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1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r>
                <a:rPr kumimoji="1" lang="en-US" altLang="zh-CN" sz="4400">
                  <a:ln w="12700">
                    <a:noFill/>
                  </a:ln>
                  <a:gradFill>
                    <a:gsLst>
                      <a:gs pos="100000">
                        <a:srgbClr val="F8F3B1"/>
                      </a:gs>
                      <a:gs pos="0">
                        <a:srgbClr val="FBBE97"/>
                      </a:gs>
                    </a:gsLst>
                    <a:lin ang="0" scaled="1"/>
                  </a:gra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?</a:t>
              </a:r>
              <a:endParaRPr kumimoji="1" lang="en-US" altLang="zh-CN" sz="4400">
                <a:ln w="12700">
                  <a:noFill/>
                </a:ln>
                <a:gradFill>
                  <a:gsLst>
                    <a:gs pos="100000">
                      <a:srgbClr val="F8F3B1"/>
                    </a:gs>
                    <a:gs pos="0">
                      <a:srgbClr val="FBBE97"/>
                    </a:gs>
                  </a:gsLst>
                  <a:lin ang="0" scaled="1"/>
                </a:gra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endParaRPr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2805" y="6991"/>
              <a:ext cx="475" cy="475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1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969250" y="2197100"/>
            <a:ext cx="3726180" cy="4257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Stimuli responsiveness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en-US" dirty="0"/>
              <a:t>Hydrogels can be engineered to respond to specific environmental stimuli (e.g., temperature, pH, light, electric fields), altering their volume, shape, or chemical properties accordingly.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Acoustic bandgap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en-US" dirty="0"/>
              <a:t>The periodic arrangement of air columns generates an acoustic bandgap, resulting in strong reflection of ultrasound waves within specific frequency ranges.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5" y="0"/>
            <a:ext cx="12191365" cy="685863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10875865" y="782320"/>
            <a:ext cx="274984" cy="27498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06905" y="976630"/>
            <a:ext cx="885888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 panose="020B0800000000000000" charset="-122"/>
                <a:cs typeface="Arial" panose="020B0604020202020204" pitchFamily="34" charset="0"/>
                <a:sym typeface="+mn-ea"/>
              </a:rPr>
              <a:t>Design with Biocompatibility and biodegradability </a:t>
            </a:r>
            <a:endParaRPr kumimoji="1" lang="en-US" altLang="zh-CN" sz="28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 CN Bold" panose="020B0800000000000000" charset="-122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 rot="5400000">
            <a:off x="6173993" y="-2822463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381400" flipH="1">
            <a:off x="927130" y="955495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161C23">
                  <a:alpha val="100000"/>
                </a:srgbClr>
              </a:clrFrom>
              <a:clrTo>
                <a:srgbClr val="161C23">
                  <a:alpha val="100000"/>
                  <a:alpha val="0"/>
                </a:srgbClr>
              </a:clrTo>
            </a:clrChange>
          </a:blip>
          <a:srcRect l="30920" r="33895"/>
          <a:stretch>
            <a:fillRect/>
          </a:stretch>
        </p:blipFill>
        <p:spPr>
          <a:xfrm rot="16200000">
            <a:off x="1419860" y="1911350"/>
            <a:ext cx="3169920" cy="60102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50025" y="2200275"/>
            <a:ext cx="4853305" cy="45345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Metagels are fabricated from biocompatible materials, ensuring minimal immune responses or inflammation upon implantation into the human body. 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Furthermore, the inherent biodegradability of metagels allows for complete degradation within the body, eliminating the need for surgical removal.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806" t="6878" r="1090" b="8666"/>
          <a:stretch>
            <a:fillRect/>
          </a:stretch>
        </p:blipFill>
        <p:spPr>
          <a:xfrm>
            <a:off x="0" y="1"/>
            <a:ext cx="12192000" cy="6882339"/>
          </a:xfrm>
          <a:custGeom>
            <a:avLst/>
            <a:gdLst/>
            <a:ahLst/>
            <a:cxnLst/>
            <a:rect l="l" t="t" r="r" b="b"/>
            <a:pathLst>
              <a:path w="12192000" h="6883400">
                <a:moveTo>
                  <a:pt x="0" y="0"/>
                </a:moveTo>
                <a:lnTo>
                  <a:pt x="12192000" y="0"/>
                </a:lnTo>
                <a:lnTo>
                  <a:pt x="12192000" y="6882339"/>
                </a:lnTo>
                <a:lnTo>
                  <a:pt x="0" y="688233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8234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74557" y="0"/>
            <a:ext cx="2763172" cy="1894054"/>
          </a:xfrm>
          <a:custGeom>
            <a:avLst/>
            <a:gdLst>
              <a:gd name="connsiteX0" fmla="*/ 48295 w 2763172"/>
              <a:gd name="connsiteY0" fmla="*/ 0 h 1894054"/>
              <a:gd name="connsiteX1" fmla="*/ 2714877 w 2763172"/>
              <a:gd name="connsiteY1" fmla="*/ 0 h 1894054"/>
              <a:gd name="connsiteX2" fmla="*/ 2735103 w 2763172"/>
              <a:gd name="connsiteY2" fmla="*/ 85691 h 1894054"/>
              <a:gd name="connsiteX3" fmla="*/ 2763172 w 2763172"/>
              <a:gd name="connsiteY3" fmla="*/ 389010 h 1894054"/>
              <a:gd name="connsiteX4" fmla="*/ 1381586 w 2763172"/>
              <a:gd name="connsiteY4" fmla="*/ 1894054 h 1894054"/>
              <a:gd name="connsiteX5" fmla="*/ 0 w 2763172"/>
              <a:gd name="connsiteY5" fmla="*/ 389010 h 1894054"/>
              <a:gd name="connsiteX6" fmla="*/ 28069 w 2763172"/>
              <a:gd name="connsiteY6" fmla="*/ 85691 h 1894054"/>
            </a:gdLst>
            <a:ahLst/>
            <a:cxnLst/>
            <a:rect l="l" t="t" r="r" b="b"/>
            <a:pathLst>
              <a:path w="2763172" h="1894054">
                <a:moveTo>
                  <a:pt x="48295" y="0"/>
                </a:moveTo>
                <a:lnTo>
                  <a:pt x="2714877" y="0"/>
                </a:lnTo>
                <a:lnTo>
                  <a:pt x="2735103" y="85691"/>
                </a:lnTo>
                <a:cubicBezTo>
                  <a:pt x="2753507" y="183666"/>
                  <a:pt x="2763172" y="285109"/>
                  <a:pt x="2763172" y="389010"/>
                </a:cubicBezTo>
                <a:cubicBezTo>
                  <a:pt x="2763172" y="1220223"/>
                  <a:pt x="2144615" y="1894054"/>
                  <a:pt x="1381586" y="1894054"/>
                </a:cubicBezTo>
                <a:cubicBezTo>
                  <a:pt x="618557" y="1894054"/>
                  <a:pt x="0" y="1220223"/>
                  <a:pt x="0" y="389010"/>
                </a:cubicBezTo>
                <a:cubicBezTo>
                  <a:pt x="0" y="285109"/>
                  <a:pt x="9665" y="183666"/>
                  <a:pt x="28069" y="856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21989" y="5588280"/>
            <a:ext cx="3543419" cy="1269720"/>
          </a:xfrm>
          <a:custGeom>
            <a:avLst/>
            <a:gdLst>
              <a:gd name="connsiteX0" fmla="*/ 1771709 w 3543419"/>
              <a:gd name="connsiteY0" fmla="*/ 0 h 1269720"/>
              <a:gd name="connsiteX1" fmla="*/ 3497341 w 3543419"/>
              <a:gd name="connsiteY1" fmla="*/ 1143826 h 1269720"/>
              <a:gd name="connsiteX2" fmla="*/ 3543419 w 3543419"/>
              <a:gd name="connsiteY2" fmla="*/ 1269720 h 1269720"/>
              <a:gd name="connsiteX3" fmla="*/ 0 w 3543419"/>
              <a:gd name="connsiteY3" fmla="*/ 1269720 h 1269720"/>
              <a:gd name="connsiteX4" fmla="*/ 46078 w 3543419"/>
              <a:gd name="connsiteY4" fmla="*/ 1143826 h 1269720"/>
              <a:gd name="connsiteX5" fmla="*/ 1771709 w 3543419"/>
              <a:gd name="connsiteY5" fmla="*/ 0 h 1269720"/>
            </a:gdLst>
            <a:ahLst/>
            <a:cxnLst/>
            <a:rect l="l" t="t" r="r" b="b"/>
            <a:pathLst>
              <a:path w="3543419" h="1269720">
                <a:moveTo>
                  <a:pt x="1771709" y="0"/>
                </a:moveTo>
                <a:cubicBezTo>
                  <a:pt x="2547451" y="0"/>
                  <a:pt x="3213033" y="471647"/>
                  <a:pt x="3497341" y="1143826"/>
                </a:cubicBezTo>
                <a:lnTo>
                  <a:pt x="3543419" y="1269720"/>
                </a:lnTo>
                <a:lnTo>
                  <a:pt x="0" y="1269720"/>
                </a:lnTo>
                <a:lnTo>
                  <a:pt x="46078" y="1143826"/>
                </a:lnTo>
                <a:cubicBezTo>
                  <a:pt x="330385" y="471647"/>
                  <a:pt x="995968" y="0"/>
                  <a:pt x="1771709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3034079">
            <a:off x="8491425" y="-675018"/>
            <a:ext cx="3814766" cy="5372960"/>
          </a:xfrm>
          <a:custGeom>
            <a:avLst/>
            <a:gdLst>
              <a:gd name="connsiteX0" fmla="*/ 3814766 w 3814766"/>
              <a:gd name="connsiteY0" fmla="*/ 3763320 h 5372960"/>
              <a:gd name="connsiteX1" fmla="*/ 1696805 w 3814766"/>
              <a:gd name="connsiteY1" fmla="*/ 5372960 h 5372960"/>
              <a:gd name="connsiteX2" fmla="*/ 0 w 3814766"/>
              <a:gd name="connsiteY2" fmla="*/ 3140307 h 5372960"/>
              <a:gd name="connsiteX3" fmla="*/ 0 w 3814766"/>
              <a:gd name="connsiteY3" fmla="*/ 1907383 h 5372960"/>
              <a:gd name="connsiteX4" fmla="*/ 1907383 w 3814766"/>
              <a:gd name="connsiteY4" fmla="*/ 0 h 5372960"/>
              <a:gd name="connsiteX5" fmla="*/ 3814766 w 3814766"/>
              <a:gd name="connsiteY5" fmla="*/ 1907383 h 5372960"/>
            </a:gdLst>
            <a:ahLst/>
            <a:cxnLst/>
            <a:rect l="l" t="t" r="r" b="b"/>
            <a:pathLst>
              <a:path w="3814766" h="5372960">
                <a:moveTo>
                  <a:pt x="3814766" y="3763320"/>
                </a:moveTo>
                <a:lnTo>
                  <a:pt x="1696805" y="5372960"/>
                </a:lnTo>
                <a:lnTo>
                  <a:pt x="0" y="3140307"/>
                </a:lnTo>
                <a:lnTo>
                  <a:pt x="0" y="1907383"/>
                </a:lnTo>
                <a:cubicBezTo>
                  <a:pt x="0" y="853964"/>
                  <a:pt x="853964" y="0"/>
                  <a:pt x="1907383" y="0"/>
                </a:cubicBezTo>
                <a:cubicBezTo>
                  <a:pt x="2960802" y="0"/>
                  <a:pt x="3814766" y="853964"/>
                  <a:pt x="3814766" y="190738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30567" r="17021" b="19827"/>
          <a:stretch>
            <a:fillRect/>
          </a:stretch>
        </p:blipFill>
        <p:spPr>
          <a:xfrm>
            <a:off x="7864266" y="0"/>
            <a:ext cx="4327734" cy="4422508"/>
          </a:xfrm>
          <a:custGeom>
            <a:avLst/>
            <a:gdLst/>
            <a:ahLst/>
            <a:cxnLst/>
            <a:rect l="l" t="t" r="r" b="b"/>
            <a:pathLst>
              <a:path w="4330700" h="4419600">
                <a:moveTo>
                  <a:pt x="1423174" y="0"/>
                </a:moveTo>
                <a:lnTo>
                  <a:pt x="4327734" y="0"/>
                </a:lnTo>
                <a:lnTo>
                  <a:pt x="4327734" y="2482743"/>
                </a:lnTo>
                <a:lnTo>
                  <a:pt x="3426076" y="3669142"/>
                </a:lnTo>
                <a:cubicBezTo>
                  <a:pt x="2788673" y="4507837"/>
                  <a:pt x="1592060" y="4671015"/>
                  <a:pt x="753366" y="4033612"/>
                </a:cubicBezTo>
                <a:cubicBezTo>
                  <a:pt x="-85328" y="3396208"/>
                  <a:pt x="-248507" y="2199595"/>
                  <a:pt x="388897" y="136090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18400361">
            <a:off x="7440302" y="-94464"/>
            <a:ext cx="5478774" cy="4022926"/>
          </a:xfrm>
          <a:custGeom>
            <a:avLst/>
            <a:gdLst>
              <a:gd name="connsiteX0" fmla="*/ 3631673 w 5478774"/>
              <a:gd name="connsiteY0" fmla="*/ 0 h 4022926"/>
              <a:gd name="connsiteX1" fmla="*/ 5478774 w 5478774"/>
              <a:gd name="connsiteY1" fmla="*/ 2480544 h 4022926"/>
              <a:gd name="connsiteX2" fmla="*/ 3407450 w 5478774"/>
              <a:gd name="connsiteY2" fmla="*/ 4022926 h 4022926"/>
              <a:gd name="connsiteX3" fmla="*/ 2011463 w 5478774"/>
              <a:gd name="connsiteY3" fmla="*/ 4022925 h 4022926"/>
              <a:gd name="connsiteX4" fmla="*/ 0 w 5478774"/>
              <a:gd name="connsiteY4" fmla="*/ 2011462 h 4022926"/>
              <a:gd name="connsiteX5" fmla="*/ 0 w 5478774"/>
              <a:gd name="connsiteY5" fmla="*/ 2011463 h 4022926"/>
              <a:gd name="connsiteX6" fmla="*/ 2011463 w 5478774"/>
              <a:gd name="connsiteY6" fmla="*/ 0 h 4022926"/>
            </a:gdLst>
            <a:ahLst/>
            <a:cxnLst/>
            <a:rect l="l" t="t" r="r" b="b"/>
            <a:pathLst>
              <a:path w="5478774" h="4022926">
                <a:moveTo>
                  <a:pt x="3631673" y="0"/>
                </a:moveTo>
                <a:lnTo>
                  <a:pt x="5478774" y="2480544"/>
                </a:lnTo>
                <a:lnTo>
                  <a:pt x="3407450" y="4022926"/>
                </a:lnTo>
                <a:lnTo>
                  <a:pt x="2011463" y="4022925"/>
                </a:lnTo>
                <a:cubicBezTo>
                  <a:pt x="900563" y="4022925"/>
                  <a:pt x="0" y="3122362"/>
                  <a:pt x="0" y="2011462"/>
                </a:cubicBezTo>
                <a:lnTo>
                  <a:pt x="0" y="2011463"/>
                </a:lnTo>
                <a:cubicBezTo>
                  <a:pt x="0" y="900563"/>
                  <a:pt x="900563" y="0"/>
                  <a:pt x="2011463" y="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230780">
            <a:off x="6529764" y="4724744"/>
            <a:ext cx="3256081" cy="3469729"/>
          </a:xfrm>
          <a:custGeom>
            <a:avLst/>
            <a:gdLst>
              <a:gd name="connsiteX0" fmla="*/ 620452 w 3256081"/>
              <a:gd name="connsiteY0" fmla="*/ 389333 h 3469729"/>
              <a:gd name="connsiteX1" fmla="*/ 1704974 w 3256081"/>
              <a:gd name="connsiteY1" fmla="*/ 0 h 3469729"/>
              <a:gd name="connsiteX2" fmla="*/ 3204167 w 3256081"/>
              <a:gd name="connsiteY2" fmla="*/ 892282 h 3469729"/>
              <a:gd name="connsiteX3" fmla="*/ 3256081 w 3256081"/>
              <a:gd name="connsiteY3" fmla="*/ 1000049 h 3469729"/>
              <a:gd name="connsiteX4" fmla="*/ 0 w 3256081"/>
              <a:gd name="connsiteY4" fmla="*/ 3469729 h 3469729"/>
              <a:gd name="connsiteX5" fmla="*/ 0 w 3256081"/>
              <a:gd name="connsiteY5" fmla="*/ 1704974 h 3469729"/>
              <a:gd name="connsiteX6" fmla="*/ 620452 w 3256081"/>
              <a:gd name="connsiteY6" fmla="*/ 389333 h 3469729"/>
            </a:gdLst>
            <a:ahLst/>
            <a:cxnLst/>
            <a:rect l="l" t="t" r="r" b="b"/>
            <a:pathLst>
              <a:path w="3256081" h="3469729">
                <a:moveTo>
                  <a:pt x="620452" y="389333"/>
                </a:moveTo>
                <a:cubicBezTo>
                  <a:pt x="915172" y="146109"/>
                  <a:pt x="1293010" y="0"/>
                  <a:pt x="1704974" y="0"/>
                </a:cubicBezTo>
                <a:cubicBezTo>
                  <a:pt x="2352345" y="0"/>
                  <a:pt x="2915447" y="360799"/>
                  <a:pt x="3204167" y="892282"/>
                </a:cubicBezTo>
                <a:lnTo>
                  <a:pt x="3256081" y="1000049"/>
                </a:lnTo>
                <a:lnTo>
                  <a:pt x="0" y="3469729"/>
                </a:lnTo>
                <a:lnTo>
                  <a:pt x="0" y="1704974"/>
                </a:lnTo>
                <a:cubicBezTo>
                  <a:pt x="0" y="1175307"/>
                  <a:pt x="241527" y="702050"/>
                  <a:pt x="620452" y="38933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9169" b="9169"/>
          <a:stretch>
            <a:fillRect/>
          </a:stretch>
        </p:blipFill>
        <p:spPr>
          <a:xfrm rot="158161">
            <a:off x="5677421" y="4687950"/>
            <a:ext cx="4161801" cy="2266952"/>
          </a:xfrm>
          <a:custGeom>
            <a:avLst/>
            <a:gdLst/>
            <a:ahLst/>
            <a:cxnLst/>
            <a:rect l="l" t="t" r="r" b="b"/>
            <a:pathLst>
              <a:path w="4165600" h="2273300">
                <a:moveTo>
                  <a:pt x="2473136" y="65"/>
                </a:moveTo>
                <a:cubicBezTo>
                  <a:pt x="2801519" y="2938"/>
                  <a:pt x="3132591" y="100529"/>
                  <a:pt x="3423448" y="300755"/>
                </a:cubicBezTo>
                <a:cubicBezTo>
                  <a:pt x="4005159" y="701207"/>
                  <a:pt x="4260793" y="1398471"/>
                  <a:pt x="4126998" y="2049289"/>
                </a:cubicBezTo>
                <a:lnTo>
                  <a:pt x="4119789" y="2077279"/>
                </a:lnTo>
                <a:lnTo>
                  <a:pt x="0" y="2266952"/>
                </a:lnTo>
                <a:lnTo>
                  <a:pt x="1052292" y="738354"/>
                </a:lnTo>
                <a:cubicBezTo>
                  <a:pt x="1386003" y="253594"/>
                  <a:pt x="1925833" y="-4722"/>
                  <a:pt x="2473136" y="6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18400361">
            <a:off x="6141513" y="4670882"/>
            <a:ext cx="3704019" cy="3484459"/>
          </a:xfrm>
          <a:custGeom>
            <a:avLst/>
            <a:gdLst>
              <a:gd name="connsiteX0" fmla="*/ 3394369 w 3704019"/>
              <a:gd name="connsiteY0" fmla="*/ 799380 h 3484459"/>
              <a:gd name="connsiteX1" fmla="*/ 3704019 w 3704019"/>
              <a:gd name="connsiteY1" fmla="*/ 1813104 h 3484459"/>
              <a:gd name="connsiteX2" fmla="*/ 2596657 w 3704019"/>
              <a:gd name="connsiteY2" fmla="*/ 3483725 h 3484459"/>
              <a:gd name="connsiteX3" fmla="*/ 2594653 w 3704019"/>
              <a:gd name="connsiteY3" fmla="*/ 3484459 h 3484459"/>
              <a:gd name="connsiteX4" fmla="*/ 0 w 3704019"/>
              <a:gd name="connsiteY4" fmla="*/ 0 h 3484459"/>
              <a:gd name="connsiteX5" fmla="*/ 1890915 w 3704019"/>
              <a:gd name="connsiteY5" fmla="*/ 0 h 3484459"/>
              <a:gd name="connsiteX6" fmla="*/ 3394369 w 3704019"/>
              <a:gd name="connsiteY6" fmla="*/ 799380 h 3484459"/>
            </a:gdLst>
            <a:ahLst/>
            <a:cxnLst/>
            <a:rect l="l" t="t" r="r" b="b"/>
            <a:pathLst>
              <a:path w="3704019" h="3484459">
                <a:moveTo>
                  <a:pt x="3394369" y="799380"/>
                </a:moveTo>
                <a:cubicBezTo>
                  <a:pt x="3589866" y="1088753"/>
                  <a:pt x="3704019" y="1437597"/>
                  <a:pt x="3704019" y="1813104"/>
                </a:cubicBezTo>
                <a:cubicBezTo>
                  <a:pt x="3704019" y="2564116"/>
                  <a:pt x="3247407" y="3208481"/>
                  <a:pt x="2596657" y="3483725"/>
                </a:cubicBezTo>
                <a:lnTo>
                  <a:pt x="2594653" y="3484459"/>
                </a:lnTo>
                <a:lnTo>
                  <a:pt x="0" y="0"/>
                </a:lnTo>
                <a:lnTo>
                  <a:pt x="1890915" y="0"/>
                </a:lnTo>
                <a:cubicBezTo>
                  <a:pt x="2516758" y="0"/>
                  <a:pt x="3068542" y="317091"/>
                  <a:pt x="3394369" y="79938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2189" y="2854370"/>
            <a:ext cx="4313478" cy="15392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55320" y="1442665"/>
            <a:ext cx="1208182" cy="1208182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09599" y="1909688"/>
            <a:ext cx="2324403" cy="9446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3937B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8436149">
            <a:off x="9765014" y="4759684"/>
            <a:ext cx="3158576" cy="273074"/>
          </a:xfrm>
          <a:custGeom>
            <a:avLst/>
            <a:gdLst>
              <a:gd name="connsiteX0" fmla="*/ 0 w 3158576"/>
              <a:gd name="connsiteY0" fmla="*/ 136536 h 273074"/>
              <a:gd name="connsiteX1" fmla="*/ 0 w 3158576"/>
              <a:gd name="connsiteY1" fmla="*/ 136536 h 273074"/>
              <a:gd name="connsiteX2" fmla="*/ 0 w 3158576"/>
              <a:gd name="connsiteY2" fmla="*/ 136537 h 273074"/>
              <a:gd name="connsiteX3" fmla="*/ 3158576 w 3158576"/>
              <a:gd name="connsiteY3" fmla="*/ 0 h 273074"/>
              <a:gd name="connsiteX4" fmla="*/ 2799715 w 3158576"/>
              <a:gd name="connsiteY4" fmla="*/ 273074 h 273074"/>
              <a:gd name="connsiteX5" fmla="*/ 136537 w 3158576"/>
              <a:gd name="connsiteY5" fmla="*/ 273073 h 273074"/>
              <a:gd name="connsiteX6" fmla="*/ 10730 w 3158576"/>
              <a:gd name="connsiteY6" fmla="*/ 189682 h 273074"/>
              <a:gd name="connsiteX7" fmla="*/ 0 w 3158576"/>
              <a:gd name="connsiteY7" fmla="*/ 136536 h 273074"/>
              <a:gd name="connsiteX8" fmla="*/ 10730 w 3158576"/>
              <a:gd name="connsiteY8" fmla="*/ 83391 h 273074"/>
              <a:gd name="connsiteX9" fmla="*/ 136537 w 3158576"/>
              <a:gd name="connsiteY9" fmla="*/ 0 h 273074"/>
            </a:gdLst>
            <a:ahLst/>
            <a:cxnLst/>
            <a:rect l="l" t="t" r="r" b="b"/>
            <a:pathLst>
              <a:path w="3158576" h="273074">
                <a:moveTo>
                  <a:pt x="0" y="136536"/>
                </a:moveTo>
                <a:lnTo>
                  <a:pt x="0" y="136536"/>
                </a:lnTo>
                <a:lnTo>
                  <a:pt x="0" y="136537"/>
                </a:lnTo>
                <a:close/>
                <a:moveTo>
                  <a:pt x="3158576" y="0"/>
                </a:moveTo>
                <a:lnTo>
                  <a:pt x="2799715" y="273074"/>
                </a:lnTo>
                <a:lnTo>
                  <a:pt x="136537" y="273073"/>
                </a:lnTo>
                <a:cubicBezTo>
                  <a:pt x="79981" y="273073"/>
                  <a:pt x="31457" y="238687"/>
                  <a:pt x="10730" y="189682"/>
                </a:cubicBezTo>
                <a:lnTo>
                  <a:pt x="0" y="136536"/>
                </a:lnTo>
                <a:lnTo>
                  <a:pt x="10730" y="83391"/>
                </a:lnTo>
                <a:cubicBezTo>
                  <a:pt x="31457" y="34386"/>
                  <a:pt x="79982" y="0"/>
                  <a:pt x="1365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436149">
            <a:off x="10377421" y="5995381"/>
            <a:ext cx="2032576" cy="273074"/>
          </a:xfrm>
          <a:custGeom>
            <a:avLst/>
            <a:gdLst>
              <a:gd name="connsiteX0" fmla="*/ 1992585 w 2032576"/>
              <a:gd name="connsiteY0" fmla="*/ 39992 h 273074"/>
              <a:gd name="connsiteX1" fmla="*/ 2032576 w 2032576"/>
              <a:gd name="connsiteY1" fmla="*/ 136537 h 273074"/>
              <a:gd name="connsiteX2" fmla="*/ 2032575 w 2032576"/>
              <a:gd name="connsiteY2" fmla="*/ 136537 h 273074"/>
              <a:gd name="connsiteX3" fmla="*/ 1896038 w 2032576"/>
              <a:gd name="connsiteY3" fmla="*/ 273074 h 273074"/>
              <a:gd name="connsiteX4" fmla="*/ 207794 w 2032576"/>
              <a:gd name="connsiteY4" fmla="*/ 273073 h 273074"/>
              <a:gd name="connsiteX5" fmla="*/ 0 w 2032576"/>
              <a:gd name="connsiteY5" fmla="*/ 0 h 273074"/>
              <a:gd name="connsiteX6" fmla="*/ 1896039 w 2032576"/>
              <a:gd name="connsiteY6" fmla="*/ 0 h 273074"/>
              <a:gd name="connsiteX7" fmla="*/ 1992585 w 2032576"/>
              <a:gd name="connsiteY7" fmla="*/ 39992 h 273074"/>
            </a:gdLst>
            <a:ahLst/>
            <a:cxnLst/>
            <a:rect l="l" t="t" r="r" b="b"/>
            <a:pathLst>
              <a:path w="2032576" h="273074">
                <a:moveTo>
                  <a:pt x="1992585" y="39992"/>
                </a:moveTo>
                <a:cubicBezTo>
                  <a:pt x="2017294" y="64700"/>
                  <a:pt x="2032577" y="98834"/>
                  <a:pt x="2032576" y="136537"/>
                </a:cubicBezTo>
                <a:lnTo>
                  <a:pt x="2032575" y="136537"/>
                </a:lnTo>
                <a:cubicBezTo>
                  <a:pt x="2032575" y="211944"/>
                  <a:pt x="1971445" y="273074"/>
                  <a:pt x="1896038" y="273074"/>
                </a:cubicBezTo>
                <a:lnTo>
                  <a:pt x="207794" y="273073"/>
                </a:lnTo>
                <a:lnTo>
                  <a:pt x="0" y="0"/>
                </a:lnTo>
                <a:lnTo>
                  <a:pt x="1896039" y="0"/>
                </a:lnTo>
                <a:cubicBezTo>
                  <a:pt x="1933742" y="0"/>
                  <a:pt x="1967877" y="15283"/>
                  <a:pt x="1992585" y="3999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14568" y="1185788"/>
            <a:ext cx="1884393" cy="16685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3937B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513998" y="4555240"/>
            <a:ext cx="1678002" cy="2302760"/>
          </a:xfrm>
          <a:custGeom>
            <a:avLst/>
            <a:gdLst>
              <a:gd name="connsiteX0" fmla="*/ 1483697 w 1678002"/>
              <a:gd name="connsiteY0" fmla="*/ 0 h 2302760"/>
              <a:gd name="connsiteX1" fmla="*/ 1635396 w 1678002"/>
              <a:gd name="connsiteY1" fmla="*/ 7660 h 2302760"/>
              <a:gd name="connsiteX2" fmla="*/ 1678002 w 1678002"/>
              <a:gd name="connsiteY2" fmla="*/ 14163 h 2302760"/>
              <a:gd name="connsiteX3" fmla="*/ 1678002 w 1678002"/>
              <a:gd name="connsiteY3" fmla="*/ 2302760 h 2302760"/>
              <a:gd name="connsiteX4" fmla="*/ 247022 w 1678002"/>
              <a:gd name="connsiteY4" fmla="*/ 2302760 h 2302760"/>
              <a:gd name="connsiteX5" fmla="*/ 179074 w 1678002"/>
              <a:gd name="connsiteY5" fmla="*/ 2190915 h 2302760"/>
              <a:gd name="connsiteX6" fmla="*/ 0 w 1678002"/>
              <a:gd name="connsiteY6" fmla="*/ 1483697 h 2302760"/>
              <a:gd name="connsiteX7" fmla="*/ 1483697 w 1678002"/>
              <a:gd name="connsiteY7" fmla="*/ 0 h 2302760"/>
            </a:gdLst>
            <a:ahLst/>
            <a:cxnLst/>
            <a:rect l="l" t="t" r="r" b="b"/>
            <a:pathLst>
              <a:path w="1678002" h="2302760">
                <a:moveTo>
                  <a:pt x="1483697" y="0"/>
                </a:moveTo>
                <a:cubicBezTo>
                  <a:pt x="1534911" y="0"/>
                  <a:pt x="1585519" y="2595"/>
                  <a:pt x="1635396" y="7660"/>
                </a:cubicBezTo>
                <a:lnTo>
                  <a:pt x="1678002" y="14163"/>
                </a:lnTo>
                <a:lnTo>
                  <a:pt x="1678002" y="2302760"/>
                </a:lnTo>
                <a:lnTo>
                  <a:pt x="247022" y="2302760"/>
                </a:lnTo>
                <a:lnTo>
                  <a:pt x="179074" y="2190915"/>
                </a:lnTo>
                <a:cubicBezTo>
                  <a:pt x="64871" y="1980685"/>
                  <a:pt x="0" y="1739767"/>
                  <a:pt x="0" y="1483697"/>
                </a:cubicBezTo>
                <a:cubicBezTo>
                  <a:pt x="0" y="664274"/>
                  <a:pt x="664274" y="0"/>
                  <a:pt x="148369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9599" y="3211813"/>
            <a:ext cx="5284658" cy="2922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1C1C5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Characterization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4394109" y="-1650910"/>
            <a:ext cx="4661082" cy="10934700"/>
          </a:xfrm>
          <a:custGeom>
            <a:avLst/>
            <a:gdLst>
              <a:gd name="connsiteX0" fmla="*/ 4661082 w 4661082"/>
              <a:gd name="connsiteY0" fmla="*/ 0 h 12192000"/>
              <a:gd name="connsiteX1" fmla="*/ 4661082 w 4661082"/>
              <a:gd name="connsiteY1" fmla="*/ 12192000 h 12192000"/>
              <a:gd name="connsiteX2" fmla="*/ 0 w 4661082"/>
              <a:gd name="connsiteY2" fmla="*/ 12192000 h 12192000"/>
              <a:gd name="connsiteX3" fmla="*/ 0 w 4661082"/>
              <a:gd name="connsiteY3" fmla="*/ 0 h 12192000"/>
            </a:gdLst>
            <a:ahLst/>
            <a:cxnLst/>
            <a:rect l="l" t="t" r="r" b="b"/>
            <a:pathLst>
              <a:path w="4661082" h="12192000">
                <a:moveTo>
                  <a:pt x="4661082" y="0"/>
                </a:moveTo>
                <a:lnTo>
                  <a:pt x="4661082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203200" dist="101600" dir="5400000" algn="t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en-US" altLang="zh-CN"/>
          </a:p>
        </p:txBody>
      </p:sp>
      <p:sp>
        <p:nvSpPr>
          <p:cNvPr id="4" name="标题 1"/>
          <p:cNvSpPr txBox="1"/>
          <p:nvPr/>
        </p:nvSpPr>
        <p:spPr>
          <a:xfrm>
            <a:off x="1251862" y="1421053"/>
            <a:ext cx="3030936" cy="4636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85851" y="1350839"/>
            <a:ext cx="3030936" cy="46364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9840" y="1280625"/>
            <a:ext cx="3030936" cy="4636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36048" r="36048"/>
          <a:stretch>
            <a:fillRect/>
          </a:stretch>
        </p:blipFill>
        <p:spPr>
          <a:xfrm>
            <a:off x="1168129" y="1288121"/>
            <a:ext cx="2942036" cy="4500419"/>
          </a:xfrm>
          <a:custGeom>
            <a:avLst/>
            <a:gdLst/>
            <a:ahLst/>
            <a:cxnLst/>
            <a:rect l="l" t="t" r="r" b="b"/>
            <a:pathLst>
              <a:path w="3030936" h="4636409">
                <a:moveTo>
                  <a:pt x="0" y="0"/>
                </a:moveTo>
                <a:lnTo>
                  <a:pt x="3030936" y="0"/>
                </a:lnTo>
                <a:lnTo>
                  <a:pt x="3030936" y="4636409"/>
                </a:lnTo>
                <a:lnTo>
                  <a:pt x="0" y="463640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16200000">
            <a:off x="8176344" y="2904413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127000" dist="38100" dir="10800000" algn="t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8238419" y="2904412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844615" y="3725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Shape and Structure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rot="5400000">
            <a:off x="6972188" y="-33501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381400" flipH="1">
            <a:off x="2186335" y="3630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414520" y="1485900"/>
            <a:ext cx="6769735" cy="4130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：</a:t>
            </a:r>
            <a:r>
              <a:rPr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hydrogel composed of a</a:t>
            </a:r>
            <a:r>
              <a:rPr 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polyvinyl alcohol/carboxymethyl chitosan (PVA/CMC) double network</a:t>
            </a:r>
            <a:r>
              <a:rPr lang="zh-CN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（聚乙烯醇/羟甲基壳聚糖双网络构成的水凝胶）</a:t>
            </a:r>
            <a:r>
              <a:rPr lang="zh-CN" dirty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used to detect pressure changes</a:t>
            </a:r>
            <a:endParaRPr lang="zh-CN" dirty="0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 PVA/poly(N-isopropylacrylamide) (PVA/PNIPAM) double-network hydrogel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聚乙烯醇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/</a:t>
            </a:r>
            <a:r>
              <a:rPr lang="en-US" altLang="zh-CN" dirty="0" err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聚N-异丙基烯酰胺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）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sense temperature changes</a:t>
            </a:r>
            <a:endParaRPr lang="zh-CN" altLang="en-US" dirty="0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endParaRPr lang="zh-CN" altLang="en-US" dirty="0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：a PVA/chitosan (CS) double-network hydrogel（聚乙烯醇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壳聚糖）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detect shifts in pH </a:t>
            </a:r>
            <a:endParaRPr lang="zh-CN" altLang="en-US" dirty="0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25771" y="2822145"/>
            <a:ext cx="3069770" cy="3047940"/>
          </a:xfrm>
          <a:custGeom>
            <a:avLst/>
            <a:gdLst>
              <a:gd name="T0" fmla="*/ 2454 w 2630"/>
              <a:gd name="T1" fmla="*/ 2350 h 2608"/>
              <a:gd name="T2" fmla="*/ 219 w 2630"/>
              <a:gd name="T3" fmla="*/ 2595 h 2608"/>
              <a:gd name="T4" fmla="*/ 0 w 2630"/>
              <a:gd name="T5" fmla="*/ 2398 h 2608"/>
              <a:gd name="T6" fmla="*/ 0 w 2630"/>
              <a:gd name="T7" fmla="*/ 210 h 2608"/>
              <a:gd name="T8" fmla="*/ 220 w 2630"/>
              <a:gd name="T9" fmla="*/ 14 h 2608"/>
              <a:gd name="T10" fmla="*/ 2454 w 2630"/>
              <a:gd name="T11" fmla="*/ 263 h 2608"/>
              <a:gd name="T12" fmla="*/ 2630 w 2630"/>
              <a:gd name="T13" fmla="*/ 460 h 2608"/>
              <a:gd name="T14" fmla="*/ 2630 w 2630"/>
              <a:gd name="T15" fmla="*/ 2154 h 2608"/>
              <a:gd name="T16" fmla="*/ 2454 w 2630"/>
              <a:gd name="T17" fmla="*/ 2350 h 2608"/>
            </a:gdLst>
            <a:ahLst/>
            <a:cxnLst/>
            <a:rect l="0" t="0" r="r" b="b"/>
            <a:pathLst>
              <a:path w="2630" h="2608">
                <a:moveTo>
                  <a:pt x="2454" y="2350"/>
                </a:moveTo>
                <a:cubicBezTo>
                  <a:pt x="219" y="2595"/>
                  <a:pt x="219" y="2595"/>
                  <a:pt x="219" y="2595"/>
                </a:cubicBezTo>
                <a:cubicBezTo>
                  <a:pt x="102" y="2608"/>
                  <a:pt x="0" y="2516"/>
                  <a:pt x="0" y="2398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92"/>
                  <a:pt x="103" y="0"/>
                  <a:pt x="220" y="14"/>
                </a:cubicBezTo>
                <a:cubicBezTo>
                  <a:pt x="2454" y="263"/>
                  <a:pt x="2454" y="263"/>
                  <a:pt x="2454" y="263"/>
                </a:cubicBezTo>
                <a:cubicBezTo>
                  <a:pt x="2554" y="275"/>
                  <a:pt x="2630" y="359"/>
                  <a:pt x="2630" y="460"/>
                </a:cubicBezTo>
                <a:cubicBezTo>
                  <a:pt x="2630" y="2154"/>
                  <a:pt x="2630" y="2154"/>
                  <a:pt x="2630" y="2154"/>
                </a:cubicBezTo>
                <a:cubicBezTo>
                  <a:pt x="2630" y="2255"/>
                  <a:pt x="2554" y="2339"/>
                  <a:pt x="2454" y="235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5276" r="25276"/>
          <a:stretch>
            <a:fillRect/>
          </a:stretch>
        </p:blipFill>
        <p:spPr>
          <a:xfrm>
            <a:off x="7257977" y="1255503"/>
            <a:ext cx="4265696" cy="4195795"/>
          </a:xfrm>
          <a:custGeom>
            <a:avLst/>
            <a:gdLst/>
            <a:ahLst/>
            <a:cxnLst/>
            <a:rect l="l" t="t" r="r" b="b"/>
            <a:pathLst>
              <a:path w="4087896" h="4020909">
                <a:moveTo>
                  <a:pt x="3812849" y="1515"/>
                </a:moveTo>
                <a:cubicBezTo>
                  <a:pt x="3965323" y="16835"/>
                  <a:pt x="4087896" y="146543"/>
                  <a:pt x="4087896" y="307231"/>
                </a:cubicBezTo>
                <a:cubicBezTo>
                  <a:pt x="4087896" y="307231"/>
                  <a:pt x="4087896" y="307231"/>
                  <a:pt x="4087896" y="3712411"/>
                </a:cubicBezTo>
                <a:cubicBezTo>
                  <a:pt x="4087896" y="3896054"/>
                  <a:pt x="3929354" y="4039233"/>
                  <a:pt x="3747497" y="4019001"/>
                </a:cubicBezTo>
                <a:cubicBezTo>
                  <a:pt x="3747497" y="4019001"/>
                  <a:pt x="3747497" y="4019001"/>
                  <a:pt x="273563" y="3637708"/>
                </a:cubicBezTo>
                <a:cubicBezTo>
                  <a:pt x="118129" y="3620589"/>
                  <a:pt x="0" y="3489860"/>
                  <a:pt x="0" y="3332674"/>
                </a:cubicBezTo>
                <a:cubicBezTo>
                  <a:pt x="0" y="3332674"/>
                  <a:pt x="0" y="3332674"/>
                  <a:pt x="0" y="696305"/>
                </a:cubicBezTo>
                <a:cubicBezTo>
                  <a:pt x="0" y="539119"/>
                  <a:pt x="118129" y="408390"/>
                  <a:pt x="273563" y="389715"/>
                </a:cubicBezTo>
                <a:cubicBezTo>
                  <a:pt x="273563" y="389715"/>
                  <a:pt x="273563" y="389715"/>
                  <a:pt x="3745943" y="2196"/>
                </a:cubicBezTo>
                <a:cubicBezTo>
                  <a:pt x="3768675" y="-527"/>
                  <a:pt x="3791067" y="-673"/>
                  <a:pt x="3812849" y="151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796908" y="5427842"/>
            <a:ext cx="70212" cy="7021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74527" y="5427842"/>
            <a:ext cx="70212" cy="7021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52146" y="5427842"/>
            <a:ext cx="70212" cy="7021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1815" y="7916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Multiple Signals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and Decoupling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5003688" y="-27659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>
            <a:off x="103535" y="8837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7980" y="1805940"/>
            <a:ext cx="5554980" cy="3507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1.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pressure/2.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flow rate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External pressur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compresses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the air column within the metagel, leading to an increase in ultrasound reflection peak frequency.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3.temperature /4.pH :       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stimulus-responsive component incorporated in the hydrogel matrix endures the ability of the metagel to sense other signals.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25771" y="2822145"/>
            <a:ext cx="3069770" cy="3047940"/>
          </a:xfrm>
          <a:custGeom>
            <a:avLst/>
            <a:gdLst>
              <a:gd name="T0" fmla="*/ 2454 w 2630"/>
              <a:gd name="T1" fmla="*/ 2350 h 2608"/>
              <a:gd name="T2" fmla="*/ 219 w 2630"/>
              <a:gd name="T3" fmla="*/ 2595 h 2608"/>
              <a:gd name="T4" fmla="*/ 0 w 2630"/>
              <a:gd name="T5" fmla="*/ 2398 h 2608"/>
              <a:gd name="T6" fmla="*/ 0 w 2630"/>
              <a:gd name="T7" fmla="*/ 210 h 2608"/>
              <a:gd name="T8" fmla="*/ 220 w 2630"/>
              <a:gd name="T9" fmla="*/ 14 h 2608"/>
              <a:gd name="T10" fmla="*/ 2454 w 2630"/>
              <a:gd name="T11" fmla="*/ 263 h 2608"/>
              <a:gd name="T12" fmla="*/ 2630 w 2630"/>
              <a:gd name="T13" fmla="*/ 460 h 2608"/>
              <a:gd name="T14" fmla="*/ 2630 w 2630"/>
              <a:gd name="T15" fmla="*/ 2154 h 2608"/>
              <a:gd name="T16" fmla="*/ 2454 w 2630"/>
              <a:gd name="T17" fmla="*/ 2350 h 2608"/>
            </a:gdLst>
            <a:ahLst/>
            <a:cxnLst/>
            <a:rect l="0" t="0" r="r" b="b"/>
            <a:pathLst>
              <a:path w="2630" h="2608">
                <a:moveTo>
                  <a:pt x="2454" y="2350"/>
                </a:moveTo>
                <a:cubicBezTo>
                  <a:pt x="219" y="2595"/>
                  <a:pt x="219" y="2595"/>
                  <a:pt x="219" y="2595"/>
                </a:cubicBezTo>
                <a:cubicBezTo>
                  <a:pt x="102" y="2608"/>
                  <a:pt x="0" y="2516"/>
                  <a:pt x="0" y="2398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92"/>
                  <a:pt x="103" y="0"/>
                  <a:pt x="220" y="14"/>
                </a:cubicBezTo>
                <a:cubicBezTo>
                  <a:pt x="2454" y="263"/>
                  <a:pt x="2454" y="263"/>
                  <a:pt x="2454" y="263"/>
                </a:cubicBezTo>
                <a:cubicBezTo>
                  <a:pt x="2554" y="275"/>
                  <a:pt x="2630" y="359"/>
                  <a:pt x="2630" y="460"/>
                </a:cubicBezTo>
                <a:cubicBezTo>
                  <a:pt x="2630" y="2154"/>
                  <a:pt x="2630" y="2154"/>
                  <a:pt x="2630" y="2154"/>
                </a:cubicBezTo>
                <a:cubicBezTo>
                  <a:pt x="2630" y="2255"/>
                  <a:pt x="2554" y="2339"/>
                  <a:pt x="2454" y="235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5276" r="25276"/>
          <a:stretch>
            <a:fillRect/>
          </a:stretch>
        </p:blipFill>
        <p:spPr>
          <a:xfrm>
            <a:off x="7257977" y="1255503"/>
            <a:ext cx="4265696" cy="4195795"/>
          </a:xfrm>
          <a:custGeom>
            <a:avLst/>
            <a:gdLst/>
            <a:ahLst/>
            <a:cxnLst/>
            <a:rect l="l" t="t" r="r" b="b"/>
            <a:pathLst>
              <a:path w="4087896" h="4020909">
                <a:moveTo>
                  <a:pt x="3812849" y="1515"/>
                </a:moveTo>
                <a:cubicBezTo>
                  <a:pt x="3965323" y="16835"/>
                  <a:pt x="4087896" y="146543"/>
                  <a:pt x="4087896" y="307231"/>
                </a:cubicBezTo>
                <a:cubicBezTo>
                  <a:pt x="4087896" y="307231"/>
                  <a:pt x="4087896" y="307231"/>
                  <a:pt x="4087896" y="3712411"/>
                </a:cubicBezTo>
                <a:cubicBezTo>
                  <a:pt x="4087896" y="3896054"/>
                  <a:pt x="3929354" y="4039233"/>
                  <a:pt x="3747497" y="4019001"/>
                </a:cubicBezTo>
                <a:cubicBezTo>
                  <a:pt x="3747497" y="4019001"/>
                  <a:pt x="3747497" y="4019001"/>
                  <a:pt x="273563" y="3637708"/>
                </a:cubicBezTo>
                <a:cubicBezTo>
                  <a:pt x="118129" y="3620589"/>
                  <a:pt x="0" y="3489860"/>
                  <a:pt x="0" y="3332674"/>
                </a:cubicBezTo>
                <a:cubicBezTo>
                  <a:pt x="0" y="3332674"/>
                  <a:pt x="0" y="3332674"/>
                  <a:pt x="0" y="696305"/>
                </a:cubicBezTo>
                <a:cubicBezTo>
                  <a:pt x="0" y="539119"/>
                  <a:pt x="118129" y="408390"/>
                  <a:pt x="273563" y="389715"/>
                </a:cubicBezTo>
                <a:cubicBezTo>
                  <a:pt x="273563" y="389715"/>
                  <a:pt x="273563" y="389715"/>
                  <a:pt x="3745943" y="2196"/>
                </a:cubicBezTo>
                <a:cubicBezTo>
                  <a:pt x="3768675" y="-527"/>
                  <a:pt x="3791067" y="-673"/>
                  <a:pt x="3812849" y="151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761815" y="7916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Multiple Signals and </a:t>
            </a:r>
            <a:r>
              <a:rPr kumimoji="1" lang="en-US" altLang="zh-CN" sz="4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Decoupling</a:t>
            </a:r>
            <a:endParaRPr kumimoji="1" lang="en-US" altLang="zh-CN" sz="40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 rot="5400000">
            <a:off x="5003688" y="-27659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>
            <a:off x="103535" y="8837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4475" y="1713865"/>
            <a:ext cx="5927725" cy="5144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Technology </a:t>
            </a:r>
            <a:r>
              <a:rPr lang="en-US" altLang="zh-CN" sz="36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Foundation:</a:t>
            </a:r>
            <a:endParaRPr lang="en-US" altLang="zh-CN" sz="3600" dirty="0" err="1">
              <a:solidFill>
                <a:schemeClr val="tx2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The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pulse repetition frequency of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the ultrasonic probe can reach 10 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kHz,permitting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cyclic sequential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scanning of diverse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metagels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with time intervals as short as 0.1 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ms.</a:t>
            </a:r>
            <a:endParaRPr lang="en-US" altLang="zh-CN" sz="3600" dirty="0" err="1">
              <a:solidFill>
                <a:schemeClr val="tx2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6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Results:</a:t>
            </a:r>
            <a:endParaRPr lang="en-US" altLang="zh-CN" sz="3600" dirty="0" err="1">
              <a:solidFill>
                <a:schemeClr val="tx2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The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concurrent assessment of response attributes for three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metagels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under a particular single environmental factor becomes possible.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27000" y="-152400"/>
            <a:ext cx="124206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68502" y="1053538"/>
            <a:ext cx="2406108" cy="55399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/>
            <a:r>
              <a:rPr kumimoji="1" lang="en-US" altLang="zh-CN" sz="3600" dirty="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CONTENTS</a:t>
            </a:r>
            <a:endParaRPr kumimoji="1" lang="zh-CN" altLang="en-US" sz="3600" dirty="0"/>
          </a:p>
        </p:txBody>
      </p:sp>
      <p:sp>
        <p:nvSpPr>
          <p:cNvPr id="6" name="标题 1"/>
          <p:cNvSpPr txBox="1"/>
          <p:nvPr/>
        </p:nvSpPr>
        <p:spPr>
          <a:xfrm>
            <a:off x="1444650" y="1920162"/>
            <a:ext cx="1475971" cy="5831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Abstract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01028" y="1831663"/>
            <a:ext cx="477904" cy="470548"/>
          </a:xfrm>
          <a:prstGeom prst="ellipse">
            <a:avLst/>
          </a:prstGeom>
          <a:noFill/>
          <a:ln w="7811" cap="sq">
            <a:solidFill>
              <a:schemeClr val="bg1"/>
            </a:solidFill>
          </a:ln>
          <a:effectLst>
            <a:outerShdw blurRad="208280" dist="197866" dir="5400000" algn="t" rotWithShape="0">
              <a:schemeClr val="accent1">
                <a:lumMod val="75000"/>
                <a:alpha val="10000"/>
              </a:schemeClr>
            </a:outerShdw>
          </a:effectLst>
        </p:spPr>
        <p:txBody>
          <a:bodyPr vert="horz" wrap="non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44650" y="2609455"/>
            <a:ext cx="1748926" cy="5831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Introduction</a:t>
            </a:r>
            <a:endParaRPr kumimoji="1" lang="zh-CN" altLang="en-US" sz="20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rial" panose="020B0604020202020204" pitchFamily="34" charset="0"/>
              <a:ea typeface="Source Han Sans" panose="020B0500000000000000" charset="-122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1028" y="2517532"/>
            <a:ext cx="477904" cy="470548"/>
          </a:xfrm>
          <a:prstGeom prst="ellipse">
            <a:avLst/>
          </a:prstGeom>
          <a:noFill/>
          <a:ln w="7811" cap="sq">
            <a:solidFill>
              <a:schemeClr val="bg1"/>
            </a:solidFill>
          </a:ln>
          <a:effectLst>
            <a:outerShdw blurRad="208280" dist="197866" dir="5400000" algn="t" rotWithShape="0">
              <a:schemeClr val="accent1">
                <a:lumMod val="75000"/>
                <a:alpha val="10000"/>
              </a:schemeClr>
            </a:outerShdw>
          </a:effectLst>
        </p:spPr>
        <p:txBody>
          <a:bodyPr vert="horz" wrap="non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444796" y="3207822"/>
            <a:ext cx="1673717" cy="5831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  <a:sym typeface="+mn-ea"/>
              </a:rPr>
              <a:t>Design </a:t>
            </a:r>
            <a:endParaRPr kumimoji="1" lang="en-US" altLang="zh-CN" sz="20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rial" panose="020B0604020202020204" pitchFamily="34" charset="0"/>
              <a:ea typeface="Source Han Sans" panose="020B0500000000000000" charset="-122"/>
              <a:cs typeface="Arial" panose="020B0604020202020204" pitchFamily="34" charset="0"/>
              <a:sym typeface="+mn-ea"/>
            </a:endParaRPr>
          </a:p>
          <a:p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  <a:sym typeface="+mn-ea"/>
              </a:rPr>
              <a:t>&amp; </a:t>
            </a: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Methods</a:t>
            </a:r>
            <a:endParaRPr kumimoji="1" lang="en-US" altLang="zh-CN" sz="20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rial" panose="020B0604020202020204" pitchFamily="34" charset="0"/>
              <a:ea typeface="Source Han Sans" panose="020B0500000000000000" charset="-122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01028" y="3244362"/>
            <a:ext cx="477904" cy="470548"/>
          </a:xfrm>
          <a:prstGeom prst="ellipse">
            <a:avLst/>
          </a:prstGeom>
          <a:noFill/>
          <a:ln w="7811" cap="sq">
            <a:solidFill>
              <a:schemeClr val="bg1"/>
            </a:solidFill>
          </a:ln>
          <a:effectLst>
            <a:outerShdw blurRad="208280" dist="197866" dir="5400000" algn="t" rotWithShape="0">
              <a:schemeClr val="accent1">
                <a:lumMod val="75000"/>
                <a:alpha val="10000"/>
              </a:schemeClr>
            </a:outerShdw>
          </a:effectLst>
        </p:spPr>
        <p:txBody>
          <a:bodyPr vert="horz" wrap="non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437177" y="3986449"/>
            <a:ext cx="2234071" cy="5831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  <a:sym typeface="+mn-ea"/>
              </a:rPr>
              <a:t>Characterization </a:t>
            </a:r>
            <a:endParaRPr kumimoji="1" lang="en-US" altLang="zh-CN" sz="20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rial" panose="020B0604020202020204" pitchFamily="34" charset="0"/>
              <a:ea typeface="Source Han Sans" panose="020B0500000000000000" charset="-122"/>
              <a:cs typeface="Arial" panose="020B0604020202020204" pitchFamily="34" charset="0"/>
              <a:sym typeface="+mn-ea"/>
            </a:endParaRPr>
          </a:p>
          <a:p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  <a:sym typeface="+mn-ea"/>
              </a:rPr>
              <a:t>&amp; </a:t>
            </a: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</a:rPr>
              <a:t>Methods</a:t>
            </a:r>
            <a:endParaRPr kumimoji="1" lang="en-US" altLang="zh-CN" sz="20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rial" panose="020B0604020202020204" pitchFamily="34" charset="0"/>
              <a:ea typeface="Source Han Sans" panose="020B0500000000000000" charset="-122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01028" y="3986433"/>
            <a:ext cx="477904" cy="470548"/>
          </a:xfrm>
          <a:prstGeom prst="ellipse">
            <a:avLst/>
          </a:prstGeom>
          <a:noFill/>
          <a:ln w="7811" cap="sq">
            <a:solidFill>
              <a:schemeClr val="bg1"/>
            </a:solidFill>
          </a:ln>
          <a:effectLst>
            <a:outerShdw blurRad="208280" dist="197866" dir="5400000" algn="t" rotWithShape="0">
              <a:schemeClr val="accent1">
                <a:lumMod val="75000"/>
                <a:alpha val="10000"/>
              </a:schemeClr>
            </a:outerShdw>
          </a:effectLst>
        </p:spPr>
        <p:txBody>
          <a:bodyPr vert="horz" wrap="non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069080" y="-316"/>
            <a:ext cx="157272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1028" y="4738598"/>
            <a:ext cx="477904" cy="470548"/>
          </a:xfrm>
          <a:prstGeom prst="ellipse">
            <a:avLst/>
          </a:prstGeom>
          <a:noFill/>
          <a:ln w="7811" cap="sq">
            <a:solidFill>
              <a:schemeClr val="bg1"/>
            </a:solidFill>
          </a:ln>
          <a:effectLst>
            <a:outerShdw blurRad="208280" dist="197866" dir="5400000" algn="t" rotWithShape="0">
              <a:schemeClr val="accent1">
                <a:lumMod val="75000"/>
                <a:alpha val="10000"/>
              </a:schemeClr>
            </a:outerShdw>
          </a:effectLst>
        </p:spPr>
        <p:txBody>
          <a:bodyPr vert="horz" wrap="non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444797" y="4795269"/>
            <a:ext cx="1672541" cy="5831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 panose="020B0500000000000000" charset="-122"/>
                <a:cs typeface="Arial" panose="020B0604020202020204" pitchFamily="34" charset="0"/>
                <a:sym typeface="+mn-ea"/>
              </a:rPr>
              <a:t>Conclusion</a:t>
            </a:r>
            <a:endParaRPr kumimoji="1" lang="zh-CN" altLang="en-US" sz="20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Arial" panose="020B0604020202020204" pitchFamily="34" charset="0"/>
              <a:ea typeface="Source Han Sans" panose="020B0500000000000000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5175" y="4063365"/>
            <a:ext cx="7520940" cy="1153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Tang, H., Yang, Y., Liu, Z. et al. Injectable ultrasonic sensor for wireless monitoring of intracranial signals.  Nature 630, 84–90 (2024).  https://doi.org/10.1038/s41586-024-07334-y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5175" y="1243965"/>
            <a:ext cx="7520305" cy="256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4923" y="2196765"/>
            <a:ext cx="6649453" cy="3298967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zh-CN" altLang="en-US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Due to the robust sound </a:t>
            </a:r>
            <a:endParaRPr kumimoji="1" lang="zh-CN" altLang="en-US" sz="26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zh-CN" altLang="en-US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reflection attributes of metagels and facile tissue penetration of ultra</a:t>
            </a:r>
            <a:r>
              <a:rPr kumimoji="1" lang="en-US" altLang="zh-CN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sonic </a:t>
            </a:r>
            <a:r>
              <a:rPr kumimoji="1" lang="zh-CN" altLang="en-US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sound, the communication distance between metagels and ultrasound </a:t>
            </a:r>
            <a:endParaRPr kumimoji="1" lang="zh-CN" altLang="en-US" sz="26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zh-CN" altLang="en-US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probe can be greater than 10 cm</a:t>
            </a:r>
            <a:r>
              <a:rPr kumimoji="1" lang="en-US" altLang="zh-CN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kumimoji="1" lang="en-US" altLang="zh-CN" sz="26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 rot="8100000">
            <a:off x="1829639" y="2714550"/>
            <a:ext cx="1717658" cy="1717658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Long Communication Distance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zh-CN" altLang="en-US"/>
              <a:t> 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112305" y="2246284"/>
            <a:ext cx="52463" cy="4648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66615" y="2332644"/>
            <a:ext cx="113512" cy="11351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495615" y="6900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Stability and Reliability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8724788" y="-27151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rot="19381400" flipH="1">
            <a:off x="3608735" y="718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84725" y="2132330"/>
            <a:ext cx="77108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M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etagel sensors demonstrated robust ultrasound performance under fatigue testing with 2,600 pressurization cycles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614545" y="4503709"/>
            <a:ext cx="113512" cy="11351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28210" y="4328160"/>
            <a:ext cx="752538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The system generates minimal heat, with tissue temperature remaining at 22 °C over 60 min of ultrasound sensing and thereby ensuring safety for human application.</a:t>
            </a:r>
            <a:endParaRPr lang="en-US" altLang="zh-CN" sz="2800"/>
          </a:p>
        </p:txBody>
      </p:sp>
      <p:pic>
        <p:nvPicPr>
          <p:cNvPr id="13" name="图片 12" descr="截图202411161458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" y="1353185"/>
            <a:ext cx="4460875" cy="4981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806" t="6878" r="1090" b="8666"/>
          <a:stretch>
            <a:fillRect/>
          </a:stretch>
        </p:blipFill>
        <p:spPr>
          <a:xfrm>
            <a:off x="0" y="1"/>
            <a:ext cx="12192000" cy="6882339"/>
          </a:xfrm>
          <a:custGeom>
            <a:avLst/>
            <a:gdLst/>
            <a:ahLst/>
            <a:cxnLst/>
            <a:rect l="l" t="t" r="r" b="b"/>
            <a:pathLst>
              <a:path w="12192000" h="6883400">
                <a:moveTo>
                  <a:pt x="0" y="0"/>
                </a:moveTo>
                <a:lnTo>
                  <a:pt x="12192000" y="0"/>
                </a:lnTo>
                <a:lnTo>
                  <a:pt x="12192000" y="6882339"/>
                </a:lnTo>
                <a:lnTo>
                  <a:pt x="0" y="688233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8234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74557" y="0"/>
            <a:ext cx="2763172" cy="1894054"/>
          </a:xfrm>
          <a:custGeom>
            <a:avLst/>
            <a:gdLst>
              <a:gd name="connsiteX0" fmla="*/ 48295 w 2763172"/>
              <a:gd name="connsiteY0" fmla="*/ 0 h 1894054"/>
              <a:gd name="connsiteX1" fmla="*/ 2714877 w 2763172"/>
              <a:gd name="connsiteY1" fmla="*/ 0 h 1894054"/>
              <a:gd name="connsiteX2" fmla="*/ 2735103 w 2763172"/>
              <a:gd name="connsiteY2" fmla="*/ 85691 h 1894054"/>
              <a:gd name="connsiteX3" fmla="*/ 2763172 w 2763172"/>
              <a:gd name="connsiteY3" fmla="*/ 389010 h 1894054"/>
              <a:gd name="connsiteX4" fmla="*/ 1381586 w 2763172"/>
              <a:gd name="connsiteY4" fmla="*/ 1894054 h 1894054"/>
              <a:gd name="connsiteX5" fmla="*/ 0 w 2763172"/>
              <a:gd name="connsiteY5" fmla="*/ 389010 h 1894054"/>
              <a:gd name="connsiteX6" fmla="*/ 28069 w 2763172"/>
              <a:gd name="connsiteY6" fmla="*/ 85691 h 1894054"/>
            </a:gdLst>
            <a:ahLst/>
            <a:cxnLst/>
            <a:rect l="l" t="t" r="r" b="b"/>
            <a:pathLst>
              <a:path w="2763172" h="1894054">
                <a:moveTo>
                  <a:pt x="48295" y="0"/>
                </a:moveTo>
                <a:lnTo>
                  <a:pt x="2714877" y="0"/>
                </a:lnTo>
                <a:lnTo>
                  <a:pt x="2735103" y="85691"/>
                </a:lnTo>
                <a:cubicBezTo>
                  <a:pt x="2753507" y="183666"/>
                  <a:pt x="2763172" y="285109"/>
                  <a:pt x="2763172" y="389010"/>
                </a:cubicBezTo>
                <a:cubicBezTo>
                  <a:pt x="2763172" y="1220223"/>
                  <a:pt x="2144615" y="1894054"/>
                  <a:pt x="1381586" y="1894054"/>
                </a:cubicBezTo>
                <a:cubicBezTo>
                  <a:pt x="618557" y="1894054"/>
                  <a:pt x="0" y="1220223"/>
                  <a:pt x="0" y="389010"/>
                </a:cubicBezTo>
                <a:cubicBezTo>
                  <a:pt x="0" y="285109"/>
                  <a:pt x="9665" y="183666"/>
                  <a:pt x="28069" y="856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21989" y="5588280"/>
            <a:ext cx="3543419" cy="1269720"/>
          </a:xfrm>
          <a:custGeom>
            <a:avLst/>
            <a:gdLst>
              <a:gd name="connsiteX0" fmla="*/ 1771709 w 3543419"/>
              <a:gd name="connsiteY0" fmla="*/ 0 h 1269720"/>
              <a:gd name="connsiteX1" fmla="*/ 3497341 w 3543419"/>
              <a:gd name="connsiteY1" fmla="*/ 1143826 h 1269720"/>
              <a:gd name="connsiteX2" fmla="*/ 3543419 w 3543419"/>
              <a:gd name="connsiteY2" fmla="*/ 1269720 h 1269720"/>
              <a:gd name="connsiteX3" fmla="*/ 0 w 3543419"/>
              <a:gd name="connsiteY3" fmla="*/ 1269720 h 1269720"/>
              <a:gd name="connsiteX4" fmla="*/ 46078 w 3543419"/>
              <a:gd name="connsiteY4" fmla="*/ 1143826 h 1269720"/>
              <a:gd name="connsiteX5" fmla="*/ 1771709 w 3543419"/>
              <a:gd name="connsiteY5" fmla="*/ 0 h 1269720"/>
            </a:gdLst>
            <a:ahLst/>
            <a:cxnLst/>
            <a:rect l="l" t="t" r="r" b="b"/>
            <a:pathLst>
              <a:path w="3543419" h="1269720">
                <a:moveTo>
                  <a:pt x="1771709" y="0"/>
                </a:moveTo>
                <a:cubicBezTo>
                  <a:pt x="2547451" y="0"/>
                  <a:pt x="3213033" y="471647"/>
                  <a:pt x="3497341" y="1143826"/>
                </a:cubicBezTo>
                <a:lnTo>
                  <a:pt x="3543419" y="1269720"/>
                </a:lnTo>
                <a:lnTo>
                  <a:pt x="0" y="1269720"/>
                </a:lnTo>
                <a:lnTo>
                  <a:pt x="46078" y="1143826"/>
                </a:lnTo>
                <a:cubicBezTo>
                  <a:pt x="330385" y="471647"/>
                  <a:pt x="995968" y="0"/>
                  <a:pt x="1771709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3034079">
            <a:off x="8491425" y="-675018"/>
            <a:ext cx="3814766" cy="5372960"/>
          </a:xfrm>
          <a:custGeom>
            <a:avLst/>
            <a:gdLst>
              <a:gd name="connsiteX0" fmla="*/ 3814766 w 3814766"/>
              <a:gd name="connsiteY0" fmla="*/ 3763320 h 5372960"/>
              <a:gd name="connsiteX1" fmla="*/ 1696805 w 3814766"/>
              <a:gd name="connsiteY1" fmla="*/ 5372960 h 5372960"/>
              <a:gd name="connsiteX2" fmla="*/ 0 w 3814766"/>
              <a:gd name="connsiteY2" fmla="*/ 3140307 h 5372960"/>
              <a:gd name="connsiteX3" fmla="*/ 0 w 3814766"/>
              <a:gd name="connsiteY3" fmla="*/ 1907383 h 5372960"/>
              <a:gd name="connsiteX4" fmla="*/ 1907383 w 3814766"/>
              <a:gd name="connsiteY4" fmla="*/ 0 h 5372960"/>
              <a:gd name="connsiteX5" fmla="*/ 3814766 w 3814766"/>
              <a:gd name="connsiteY5" fmla="*/ 1907383 h 5372960"/>
            </a:gdLst>
            <a:ahLst/>
            <a:cxnLst/>
            <a:rect l="l" t="t" r="r" b="b"/>
            <a:pathLst>
              <a:path w="3814766" h="5372960">
                <a:moveTo>
                  <a:pt x="3814766" y="3763320"/>
                </a:moveTo>
                <a:lnTo>
                  <a:pt x="1696805" y="5372960"/>
                </a:lnTo>
                <a:lnTo>
                  <a:pt x="0" y="3140307"/>
                </a:lnTo>
                <a:lnTo>
                  <a:pt x="0" y="1907383"/>
                </a:lnTo>
                <a:cubicBezTo>
                  <a:pt x="0" y="853964"/>
                  <a:pt x="853964" y="0"/>
                  <a:pt x="1907383" y="0"/>
                </a:cubicBezTo>
                <a:cubicBezTo>
                  <a:pt x="2960802" y="0"/>
                  <a:pt x="3814766" y="853964"/>
                  <a:pt x="3814766" y="190738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30567" r="17021" b="19827"/>
          <a:stretch>
            <a:fillRect/>
          </a:stretch>
        </p:blipFill>
        <p:spPr>
          <a:xfrm>
            <a:off x="7864266" y="0"/>
            <a:ext cx="4327734" cy="4422508"/>
          </a:xfrm>
          <a:custGeom>
            <a:avLst/>
            <a:gdLst/>
            <a:ahLst/>
            <a:cxnLst/>
            <a:rect l="l" t="t" r="r" b="b"/>
            <a:pathLst>
              <a:path w="4330700" h="4419600">
                <a:moveTo>
                  <a:pt x="1423174" y="0"/>
                </a:moveTo>
                <a:lnTo>
                  <a:pt x="4327734" y="0"/>
                </a:lnTo>
                <a:lnTo>
                  <a:pt x="4327734" y="2482743"/>
                </a:lnTo>
                <a:lnTo>
                  <a:pt x="3426076" y="3669142"/>
                </a:lnTo>
                <a:cubicBezTo>
                  <a:pt x="2788673" y="4507837"/>
                  <a:pt x="1592060" y="4671015"/>
                  <a:pt x="753366" y="4033612"/>
                </a:cubicBezTo>
                <a:cubicBezTo>
                  <a:pt x="-85328" y="3396208"/>
                  <a:pt x="-248507" y="2199595"/>
                  <a:pt x="388897" y="136090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18400361">
            <a:off x="7440302" y="-94464"/>
            <a:ext cx="5478774" cy="4022926"/>
          </a:xfrm>
          <a:custGeom>
            <a:avLst/>
            <a:gdLst>
              <a:gd name="connsiteX0" fmla="*/ 3631673 w 5478774"/>
              <a:gd name="connsiteY0" fmla="*/ 0 h 4022926"/>
              <a:gd name="connsiteX1" fmla="*/ 5478774 w 5478774"/>
              <a:gd name="connsiteY1" fmla="*/ 2480544 h 4022926"/>
              <a:gd name="connsiteX2" fmla="*/ 3407450 w 5478774"/>
              <a:gd name="connsiteY2" fmla="*/ 4022926 h 4022926"/>
              <a:gd name="connsiteX3" fmla="*/ 2011463 w 5478774"/>
              <a:gd name="connsiteY3" fmla="*/ 4022925 h 4022926"/>
              <a:gd name="connsiteX4" fmla="*/ 0 w 5478774"/>
              <a:gd name="connsiteY4" fmla="*/ 2011462 h 4022926"/>
              <a:gd name="connsiteX5" fmla="*/ 0 w 5478774"/>
              <a:gd name="connsiteY5" fmla="*/ 2011463 h 4022926"/>
              <a:gd name="connsiteX6" fmla="*/ 2011463 w 5478774"/>
              <a:gd name="connsiteY6" fmla="*/ 0 h 4022926"/>
            </a:gdLst>
            <a:ahLst/>
            <a:cxnLst/>
            <a:rect l="l" t="t" r="r" b="b"/>
            <a:pathLst>
              <a:path w="5478774" h="4022926">
                <a:moveTo>
                  <a:pt x="3631673" y="0"/>
                </a:moveTo>
                <a:lnTo>
                  <a:pt x="5478774" y="2480544"/>
                </a:lnTo>
                <a:lnTo>
                  <a:pt x="3407450" y="4022926"/>
                </a:lnTo>
                <a:lnTo>
                  <a:pt x="2011463" y="4022925"/>
                </a:lnTo>
                <a:cubicBezTo>
                  <a:pt x="900563" y="4022925"/>
                  <a:pt x="0" y="3122362"/>
                  <a:pt x="0" y="2011462"/>
                </a:cubicBezTo>
                <a:lnTo>
                  <a:pt x="0" y="2011463"/>
                </a:lnTo>
                <a:cubicBezTo>
                  <a:pt x="0" y="900563"/>
                  <a:pt x="900563" y="0"/>
                  <a:pt x="2011463" y="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230780">
            <a:off x="6529764" y="4724744"/>
            <a:ext cx="3256081" cy="3469729"/>
          </a:xfrm>
          <a:custGeom>
            <a:avLst/>
            <a:gdLst>
              <a:gd name="connsiteX0" fmla="*/ 620452 w 3256081"/>
              <a:gd name="connsiteY0" fmla="*/ 389333 h 3469729"/>
              <a:gd name="connsiteX1" fmla="*/ 1704974 w 3256081"/>
              <a:gd name="connsiteY1" fmla="*/ 0 h 3469729"/>
              <a:gd name="connsiteX2" fmla="*/ 3204167 w 3256081"/>
              <a:gd name="connsiteY2" fmla="*/ 892282 h 3469729"/>
              <a:gd name="connsiteX3" fmla="*/ 3256081 w 3256081"/>
              <a:gd name="connsiteY3" fmla="*/ 1000049 h 3469729"/>
              <a:gd name="connsiteX4" fmla="*/ 0 w 3256081"/>
              <a:gd name="connsiteY4" fmla="*/ 3469729 h 3469729"/>
              <a:gd name="connsiteX5" fmla="*/ 0 w 3256081"/>
              <a:gd name="connsiteY5" fmla="*/ 1704974 h 3469729"/>
              <a:gd name="connsiteX6" fmla="*/ 620452 w 3256081"/>
              <a:gd name="connsiteY6" fmla="*/ 389333 h 3469729"/>
            </a:gdLst>
            <a:ahLst/>
            <a:cxnLst/>
            <a:rect l="l" t="t" r="r" b="b"/>
            <a:pathLst>
              <a:path w="3256081" h="3469729">
                <a:moveTo>
                  <a:pt x="620452" y="389333"/>
                </a:moveTo>
                <a:cubicBezTo>
                  <a:pt x="915172" y="146109"/>
                  <a:pt x="1293010" y="0"/>
                  <a:pt x="1704974" y="0"/>
                </a:cubicBezTo>
                <a:cubicBezTo>
                  <a:pt x="2352345" y="0"/>
                  <a:pt x="2915447" y="360799"/>
                  <a:pt x="3204167" y="892282"/>
                </a:cubicBezTo>
                <a:lnTo>
                  <a:pt x="3256081" y="1000049"/>
                </a:lnTo>
                <a:lnTo>
                  <a:pt x="0" y="3469729"/>
                </a:lnTo>
                <a:lnTo>
                  <a:pt x="0" y="1704974"/>
                </a:lnTo>
                <a:cubicBezTo>
                  <a:pt x="0" y="1175307"/>
                  <a:pt x="241527" y="702050"/>
                  <a:pt x="620452" y="38933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9169" b="9169"/>
          <a:stretch>
            <a:fillRect/>
          </a:stretch>
        </p:blipFill>
        <p:spPr>
          <a:xfrm rot="158161">
            <a:off x="5677421" y="4687950"/>
            <a:ext cx="4161801" cy="2266952"/>
          </a:xfrm>
          <a:custGeom>
            <a:avLst/>
            <a:gdLst/>
            <a:ahLst/>
            <a:cxnLst/>
            <a:rect l="l" t="t" r="r" b="b"/>
            <a:pathLst>
              <a:path w="4165600" h="2273300">
                <a:moveTo>
                  <a:pt x="2473136" y="65"/>
                </a:moveTo>
                <a:cubicBezTo>
                  <a:pt x="2801519" y="2938"/>
                  <a:pt x="3132591" y="100529"/>
                  <a:pt x="3423448" y="300755"/>
                </a:cubicBezTo>
                <a:cubicBezTo>
                  <a:pt x="4005159" y="701207"/>
                  <a:pt x="4260793" y="1398471"/>
                  <a:pt x="4126998" y="2049289"/>
                </a:cubicBezTo>
                <a:lnTo>
                  <a:pt x="4119789" y="2077279"/>
                </a:lnTo>
                <a:lnTo>
                  <a:pt x="0" y="2266952"/>
                </a:lnTo>
                <a:lnTo>
                  <a:pt x="1052292" y="738354"/>
                </a:lnTo>
                <a:cubicBezTo>
                  <a:pt x="1386003" y="253594"/>
                  <a:pt x="1925833" y="-4722"/>
                  <a:pt x="2473136" y="6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18400361">
            <a:off x="6141513" y="4670882"/>
            <a:ext cx="3704019" cy="3484459"/>
          </a:xfrm>
          <a:custGeom>
            <a:avLst/>
            <a:gdLst>
              <a:gd name="connsiteX0" fmla="*/ 3394369 w 3704019"/>
              <a:gd name="connsiteY0" fmla="*/ 799380 h 3484459"/>
              <a:gd name="connsiteX1" fmla="*/ 3704019 w 3704019"/>
              <a:gd name="connsiteY1" fmla="*/ 1813104 h 3484459"/>
              <a:gd name="connsiteX2" fmla="*/ 2596657 w 3704019"/>
              <a:gd name="connsiteY2" fmla="*/ 3483725 h 3484459"/>
              <a:gd name="connsiteX3" fmla="*/ 2594653 w 3704019"/>
              <a:gd name="connsiteY3" fmla="*/ 3484459 h 3484459"/>
              <a:gd name="connsiteX4" fmla="*/ 0 w 3704019"/>
              <a:gd name="connsiteY4" fmla="*/ 0 h 3484459"/>
              <a:gd name="connsiteX5" fmla="*/ 1890915 w 3704019"/>
              <a:gd name="connsiteY5" fmla="*/ 0 h 3484459"/>
              <a:gd name="connsiteX6" fmla="*/ 3394369 w 3704019"/>
              <a:gd name="connsiteY6" fmla="*/ 799380 h 3484459"/>
            </a:gdLst>
            <a:ahLst/>
            <a:cxnLst/>
            <a:rect l="l" t="t" r="r" b="b"/>
            <a:pathLst>
              <a:path w="3704019" h="3484459">
                <a:moveTo>
                  <a:pt x="3394369" y="799380"/>
                </a:moveTo>
                <a:cubicBezTo>
                  <a:pt x="3589866" y="1088753"/>
                  <a:pt x="3704019" y="1437597"/>
                  <a:pt x="3704019" y="1813104"/>
                </a:cubicBezTo>
                <a:cubicBezTo>
                  <a:pt x="3704019" y="2564116"/>
                  <a:pt x="3247407" y="3208481"/>
                  <a:pt x="2596657" y="3483725"/>
                </a:cubicBezTo>
                <a:lnTo>
                  <a:pt x="2594653" y="3484459"/>
                </a:lnTo>
                <a:lnTo>
                  <a:pt x="0" y="0"/>
                </a:lnTo>
                <a:lnTo>
                  <a:pt x="1890915" y="0"/>
                </a:lnTo>
                <a:cubicBezTo>
                  <a:pt x="2516758" y="0"/>
                  <a:pt x="3068542" y="317091"/>
                  <a:pt x="3394369" y="79938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2189" y="2854370"/>
            <a:ext cx="4313478" cy="15392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55320" y="1442665"/>
            <a:ext cx="1208182" cy="1208182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09599" y="1909688"/>
            <a:ext cx="2324403" cy="9446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3937B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8436149">
            <a:off x="9765014" y="4759684"/>
            <a:ext cx="3158576" cy="273074"/>
          </a:xfrm>
          <a:custGeom>
            <a:avLst/>
            <a:gdLst>
              <a:gd name="connsiteX0" fmla="*/ 0 w 3158576"/>
              <a:gd name="connsiteY0" fmla="*/ 136536 h 273074"/>
              <a:gd name="connsiteX1" fmla="*/ 0 w 3158576"/>
              <a:gd name="connsiteY1" fmla="*/ 136536 h 273074"/>
              <a:gd name="connsiteX2" fmla="*/ 0 w 3158576"/>
              <a:gd name="connsiteY2" fmla="*/ 136537 h 273074"/>
              <a:gd name="connsiteX3" fmla="*/ 3158576 w 3158576"/>
              <a:gd name="connsiteY3" fmla="*/ 0 h 273074"/>
              <a:gd name="connsiteX4" fmla="*/ 2799715 w 3158576"/>
              <a:gd name="connsiteY4" fmla="*/ 273074 h 273074"/>
              <a:gd name="connsiteX5" fmla="*/ 136537 w 3158576"/>
              <a:gd name="connsiteY5" fmla="*/ 273073 h 273074"/>
              <a:gd name="connsiteX6" fmla="*/ 10730 w 3158576"/>
              <a:gd name="connsiteY6" fmla="*/ 189682 h 273074"/>
              <a:gd name="connsiteX7" fmla="*/ 0 w 3158576"/>
              <a:gd name="connsiteY7" fmla="*/ 136536 h 273074"/>
              <a:gd name="connsiteX8" fmla="*/ 10730 w 3158576"/>
              <a:gd name="connsiteY8" fmla="*/ 83391 h 273074"/>
              <a:gd name="connsiteX9" fmla="*/ 136537 w 3158576"/>
              <a:gd name="connsiteY9" fmla="*/ 0 h 273074"/>
            </a:gdLst>
            <a:ahLst/>
            <a:cxnLst/>
            <a:rect l="l" t="t" r="r" b="b"/>
            <a:pathLst>
              <a:path w="3158576" h="273074">
                <a:moveTo>
                  <a:pt x="0" y="136536"/>
                </a:moveTo>
                <a:lnTo>
                  <a:pt x="0" y="136536"/>
                </a:lnTo>
                <a:lnTo>
                  <a:pt x="0" y="136537"/>
                </a:lnTo>
                <a:close/>
                <a:moveTo>
                  <a:pt x="3158576" y="0"/>
                </a:moveTo>
                <a:lnTo>
                  <a:pt x="2799715" y="273074"/>
                </a:lnTo>
                <a:lnTo>
                  <a:pt x="136537" y="273073"/>
                </a:lnTo>
                <a:cubicBezTo>
                  <a:pt x="79981" y="273073"/>
                  <a:pt x="31457" y="238687"/>
                  <a:pt x="10730" y="189682"/>
                </a:cubicBezTo>
                <a:lnTo>
                  <a:pt x="0" y="136536"/>
                </a:lnTo>
                <a:lnTo>
                  <a:pt x="10730" y="83391"/>
                </a:lnTo>
                <a:cubicBezTo>
                  <a:pt x="31457" y="34386"/>
                  <a:pt x="79982" y="0"/>
                  <a:pt x="1365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436149">
            <a:off x="10377421" y="5995381"/>
            <a:ext cx="2032576" cy="273074"/>
          </a:xfrm>
          <a:custGeom>
            <a:avLst/>
            <a:gdLst>
              <a:gd name="connsiteX0" fmla="*/ 1992585 w 2032576"/>
              <a:gd name="connsiteY0" fmla="*/ 39992 h 273074"/>
              <a:gd name="connsiteX1" fmla="*/ 2032576 w 2032576"/>
              <a:gd name="connsiteY1" fmla="*/ 136537 h 273074"/>
              <a:gd name="connsiteX2" fmla="*/ 2032575 w 2032576"/>
              <a:gd name="connsiteY2" fmla="*/ 136537 h 273074"/>
              <a:gd name="connsiteX3" fmla="*/ 1896038 w 2032576"/>
              <a:gd name="connsiteY3" fmla="*/ 273074 h 273074"/>
              <a:gd name="connsiteX4" fmla="*/ 207794 w 2032576"/>
              <a:gd name="connsiteY4" fmla="*/ 273073 h 273074"/>
              <a:gd name="connsiteX5" fmla="*/ 0 w 2032576"/>
              <a:gd name="connsiteY5" fmla="*/ 0 h 273074"/>
              <a:gd name="connsiteX6" fmla="*/ 1896039 w 2032576"/>
              <a:gd name="connsiteY6" fmla="*/ 0 h 273074"/>
              <a:gd name="connsiteX7" fmla="*/ 1992585 w 2032576"/>
              <a:gd name="connsiteY7" fmla="*/ 39992 h 273074"/>
            </a:gdLst>
            <a:ahLst/>
            <a:cxnLst/>
            <a:rect l="l" t="t" r="r" b="b"/>
            <a:pathLst>
              <a:path w="2032576" h="273074">
                <a:moveTo>
                  <a:pt x="1992585" y="39992"/>
                </a:moveTo>
                <a:cubicBezTo>
                  <a:pt x="2017294" y="64700"/>
                  <a:pt x="2032577" y="98834"/>
                  <a:pt x="2032576" y="136537"/>
                </a:cubicBezTo>
                <a:lnTo>
                  <a:pt x="2032575" y="136537"/>
                </a:lnTo>
                <a:cubicBezTo>
                  <a:pt x="2032575" y="211944"/>
                  <a:pt x="1971445" y="273074"/>
                  <a:pt x="1896038" y="273074"/>
                </a:cubicBezTo>
                <a:lnTo>
                  <a:pt x="207794" y="273073"/>
                </a:lnTo>
                <a:lnTo>
                  <a:pt x="0" y="0"/>
                </a:lnTo>
                <a:lnTo>
                  <a:pt x="1896039" y="0"/>
                </a:lnTo>
                <a:cubicBezTo>
                  <a:pt x="1933742" y="0"/>
                  <a:pt x="1967877" y="15283"/>
                  <a:pt x="1992585" y="3999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14568" y="1185788"/>
            <a:ext cx="1884393" cy="16685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3937B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513998" y="4555240"/>
            <a:ext cx="1678002" cy="2302760"/>
          </a:xfrm>
          <a:custGeom>
            <a:avLst/>
            <a:gdLst>
              <a:gd name="connsiteX0" fmla="*/ 1483697 w 1678002"/>
              <a:gd name="connsiteY0" fmla="*/ 0 h 2302760"/>
              <a:gd name="connsiteX1" fmla="*/ 1635396 w 1678002"/>
              <a:gd name="connsiteY1" fmla="*/ 7660 h 2302760"/>
              <a:gd name="connsiteX2" fmla="*/ 1678002 w 1678002"/>
              <a:gd name="connsiteY2" fmla="*/ 14163 h 2302760"/>
              <a:gd name="connsiteX3" fmla="*/ 1678002 w 1678002"/>
              <a:gd name="connsiteY3" fmla="*/ 2302760 h 2302760"/>
              <a:gd name="connsiteX4" fmla="*/ 247022 w 1678002"/>
              <a:gd name="connsiteY4" fmla="*/ 2302760 h 2302760"/>
              <a:gd name="connsiteX5" fmla="*/ 179074 w 1678002"/>
              <a:gd name="connsiteY5" fmla="*/ 2190915 h 2302760"/>
              <a:gd name="connsiteX6" fmla="*/ 0 w 1678002"/>
              <a:gd name="connsiteY6" fmla="*/ 1483697 h 2302760"/>
              <a:gd name="connsiteX7" fmla="*/ 1483697 w 1678002"/>
              <a:gd name="connsiteY7" fmla="*/ 0 h 2302760"/>
            </a:gdLst>
            <a:ahLst/>
            <a:cxnLst/>
            <a:rect l="l" t="t" r="r" b="b"/>
            <a:pathLst>
              <a:path w="1678002" h="2302760">
                <a:moveTo>
                  <a:pt x="1483697" y="0"/>
                </a:moveTo>
                <a:cubicBezTo>
                  <a:pt x="1534911" y="0"/>
                  <a:pt x="1585519" y="2595"/>
                  <a:pt x="1635396" y="7660"/>
                </a:cubicBezTo>
                <a:lnTo>
                  <a:pt x="1678002" y="14163"/>
                </a:lnTo>
                <a:lnTo>
                  <a:pt x="1678002" y="2302760"/>
                </a:lnTo>
                <a:lnTo>
                  <a:pt x="247022" y="2302760"/>
                </a:lnTo>
                <a:lnTo>
                  <a:pt x="179074" y="2190915"/>
                </a:lnTo>
                <a:cubicBezTo>
                  <a:pt x="64871" y="1980685"/>
                  <a:pt x="0" y="1739767"/>
                  <a:pt x="0" y="1483697"/>
                </a:cubicBezTo>
                <a:cubicBezTo>
                  <a:pt x="0" y="664274"/>
                  <a:pt x="664274" y="0"/>
                  <a:pt x="148369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9599" y="3211813"/>
            <a:ext cx="5284658" cy="2922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1C1C5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Conclusion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73896" y="1373307"/>
            <a:ext cx="9198879" cy="4760793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miter/>
          </a:ln>
          <a:effectLst>
            <a:outerShdw blurRad="381000" dist="317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76506" y="1601384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75298" y="1597953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6506" y="5748388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475298" y="5748388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245995" y="1597660"/>
            <a:ext cx="4580890" cy="687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>
            <a:off x="2943225" y="2092960"/>
            <a:ext cx="7314565" cy="294513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b="1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propose a new implantable wireless-sensing approach :metagel sensor</a:t>
            </a:r>
            <a:endParaRPr lang="zh-CN" altLang="en-US" sz="1600" b="1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94640" lvl="1" indent="-262255" algn="l" fontAlgn="ctr">
              <a:lnSpc>
                <a:spcPct val="130000"/>
              </a:lnSpc>
              <a:spcBef>
                <a:spcPts val="50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400" spc="3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metagedeformation-induced, ultrasound frequency-shift mechanism </a:t>
            </a:r>
            <a:endParaRPr lang="zh-CN" altLang="en-US" sz="1400" spc="3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b="1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accurate monitoring of intracranial signals,</a:t>
            </a:r>
            <a:endParaRPr lang="zh-CN" altLang="en-US" sz="1600" b="1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94640" lvl="1" indent="-262255" algn="l" fontAlgn="ctr">
              <a:lnSpc>
                <a:spcPct val="130000"/>
              </a:lnSpc>
              <a:spcBef>
                <a:spcPts val="50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400" spc="3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including pressure, temperature, pH and flow rate. </a:t>
            </a:r>
            <a:endParaRPr lang="zh-CN" altLang="en-US" sz="1400" spc="3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b="1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offers advantages specifically </a:t>
            </a:r>
            <a:endParaRPr lang="zh-CN" altLang="en-US" sz="1600" b="1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94640" lvl="1" indent="-262255" algn="l" fontAlgn="ctr">
              <a:lnSpc>
                <a:spcPct val="130000"/>
              </a:lnSpc>
              <a:spcBef>
                <a:spcPts val="50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400" spc="3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implant size, decoupled multiple signals and biodegradability.</a:t>
            </a:r>
            <a:endParaRPr lang="zh-CN" altLang="en-US" sz="1400" spc="3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icon_1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2333625" y="2206625"/>
            <a:ext cx="457200" cy="456509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607639" h="606722">
                <a:moveTo>
                  <a:pt x="399990" y="535892"/>
                </a:moveTo>
                <a:cubicBezTo>
                  <a:pt x="391890" y="535892"/>
                  <a:pt x="384859" y="543002"/>
                  <a:pt x="384859" y="551089"/>
                </a:cubicBezTo>
                <a:lnTo>
                  <a:pt x="384859" y="574373"/>
                </a:lnTo>
                <a:cubicBezTo>
                  <a:pt x="394917" y="571263"/>
                  <a:pt x="405063" y="567264"/>
                  <a:pt x="415210" y="563175"/>
                </a:cubicBezTo>
                <a:lnTo>
                  <a:pt x="415210" y="551089"/>
                </a:lnTo>
                <a:cubicBezTo>
                  <a:pt x="415210" y="543002"/>
                  <a:pt x="408089" y="535892"/>
                  <a:pt x="399990" y="535892"/>
                </a:cubicBezTo>
                <a:close/>
                <a:moveTo>
                  <a:pt x="288644" y="535892"/>
                </a:moveTo>
                <a:cubicBezTo>
                  <a:pt x="280545" y="535892"/>
                  <a:pt x="273424" y="543002"/>
                  <a:pt x="273424" y="551089"/>
                </a:cubicBezTo>
                <a:lnTo>
                  <a:pt x="273424" y="584416"/>
                </a:lnTo>
                <a:cubicBezTo>
                  <a:pt x="282236" y="585304"/>
                  <a:pt x="291047" y="586193"/>
                  <a:pt x="299770" y="586460"/>
                </a:cubicBezTo>
                <a:cubicBezTo>
                  <a:pt x="301105" y="586460"/>
                  <a:pt x="302440" y="586460"/>
                  <a:pt x="303775" y="586460"/>
                </a:cubicBezTo>
                <a:lnTo>
                  <a:pt x="303775" y="551089"/>
                </a:lnTo>
                <a:cubicBezTo>
                  <a:pt x="303775" y="543002"/>
                  <a:pt x="296744" y="535892"/>
                  <a:pt x="288644" y="535892"/>
                </a:cubicBezTo>
                <a:close/>
                <a:moveTo>
                  <a:pt x="177210" y="535892"/>
                </a:moveTo>
                <a:cubicBezTo>
                  <a:pt x="170356" y="535892"/>
                  <a:pt x="163503" y="540691"/>
                  <a:pt x="162168" y="548334"/>
                </a:cubicBezTo>
                <a:cubicBezTo>
                  <a:pt x="171869" y="554022"/>
                  <a:pt x="182016" y="559087"/>
                  <a:pt x="192430" y="563531"/>
                </a:cubicBezTo>
                <a:lnTo>
                  <a:pt x="192430" y="551089"/>
                </a:lnTo>
                <a:cubicBezTo>
                  <a:pt x="192430" y="543002"/>
                  <a:pt x="185309" y="535892"/>
                  <a:pt x="177210" y="535892"/>
                </a:cubicBezTo>
                <a:close/>
                <a:moveTo>
                  <a:pt x="501278" y="434757"/>
                </a:moveTo>
                <a:cubicBezTo>
                  <a:pt x="493178" y="434757"/>
                  <a:pt x="486058" y="441867"/>
                  <a:pt x="486058" y="449954"/>
                </a:cubicBezTo>
                <a:lnTo>
                  <a:pt x="486058" y="475282"/>
                </a:lnTo>
                <a:lnTo>
                  <a:pt x="516498" y="475282"/>
                </a:lnTo>
                <a:lnTo>
                  <a:pt x="516498" y="449954"/>
                </a:lnTo>
                <a:cubicBezTo>
                  <a:pt x="516498" y="441867"/>
                  <a:pt x="509377" y="434757"/>
                  <a:pt x="501278" y="434757"/>
                </a:cubicBezTo>
                <a:close/>
                <a:moveTo>
                  <a:pt x="70848" y="424715"/>
                </a:moveTo>
                <a:cubicBezTo>
                  <a:pt x="64796" y="424715"/>
                  <a:pt x="60791" y="428714"/>
                  <a:pt x="60791" y="434757"/>
                </a:cubicBezTo>
                <a:lnTo>
                  <a:pt x="60791" y="448710"/>
                </a:lnTo>
                <a:cubicBezTo>
                  <a:pt x="66131" y="457508"/>
                  <a:pt x="71916" y="466040"/>
                  <a:pt x="78147" y="474305"/>
                </a:cubicBezTo>
                <a:cubicBezTo>
                  <a:pt x="78414" y="474571"/>
                  <a:pt x="78681" y="474927"/>
                  <a:pt x="78948" y="475282"/>
                </a:cubicBezTo>
                <a:lnTo>
                  <a:pt x="80995" y="475282"/>
                </a:lnTo>
                <a:lnTo>
                  <a:pt x="80995" y="434757"/>
                </a:lnTo>
                <a:cubicBezTo>
                  <a:pt x="80995" y="428714"/>
                  <a:pt x="76990" y="424715"/>
                  <a:pt x="70848" y="424715"/>
                </a:cubicBezTo>
                <a:close/>
                <a:moveTo>
                  <a:pt x="389830" y="414588"/>
                </a:moveTo>
                <a:cubicBezTo>
                  <a:pt x="381725" y="414588"/>
                  <a:pt x="374688" y="421700"/>
                  <a:pt x="374688" y="429790"/>
                </a:cubicBezTo>
                <a:lnTo>
                  <a:pt x="374688" y="465170"/>
                </a:lnTo>
                <a:lnTo>
                  <a:pt x="405061" y="465170"/>
                </a:lnTo>
                <a:lnTo>
                  <a:pt x="405061" y="429790"/>
                </a:lnTo>
                <a:cubicBezTo>
                  <a:pt x="405061" y="421700"/>
                  <a:pt x="397935" y="414588"/>
                  <a:pt x="389830" y="414588"/>
                </a:cubicBezTo>
                <a:close/>
                <a:moveTo>
                  <a:pt x="177190" y="404464"/>
                </a:moveTo>
                <a:cubicBezTo>
                  <a:pt x="169091" y="404464"/>
                  <a:pt x="161970" y="411570"/>
                  <a:pt x="161970" y="419653"/>
                </a:cubicBezTo>
                <a:lnTo>
                  <a:pt x="161970" y="455007"/>
                </a:lnTo>
                <a:lnTo>
                  <a:pt x="192410" y="455007"/>
                </a:lnTo>
                <a:lnTo>
                  <a:pt x="192410" y="419653"/>
                </a:lnTo>
                <a:cubicBezTo>
                  <a:pt x="192410" y="411570"/>
                  <a:pt x="185290" y="404464"/>
                  <a:pt x="177190" y="404464"/>
                </a:cubicBezTo>
                <a:close/>
                <a:moveTo>
                  <a:pt x="389830" y="394320"/>
                </a:moveTo>
                <a:cubicBezTo>
                  <a:pt x="409158" y="394320"/>
                  <a:pt x="425369" y="410499"/>
                  <a:pt x="425369" y="429790"/>
                </a:cubicBezTo>
                <a:lnTo>
                  <a:pt x="425369" y="485349"/>
                </a:lnTo>
                <a:lnTo>
                  <a:pt x="354380" y="485349"/>
                </a:lnTo>
                <a:lnTo>
                  <a:pt x="354380" y="429790"/>
                </a:lnTo>
                <a:cubicBezTo>
                  <a:pt x="354380" y="410499"/>
                  <a:pt x="370591" y="394320"/>
                  <a:pt x="389830" y="394320"/>
                </a:cubicBezTo>
                <a:close/>
                <a:moveTo>
                  <a:pt x="288622" y="394309"/>
                </a:moveTo>
                <a:cubicBezTo>
                  <a:pt x="280524" y="394309"/>
                  <a:pt x="273406" y="401418"/>
                  <a:pt x="273406" y="409504"/>
                </a:cubicBezTo>
                <a:lnTo>
                  <a:pt x="273406" y="454999"/>
                </a:lnTo>
                <a:lnTo>
                  <a:pt x="303748" y="454999"/>
                </a:lnTo>
                <a:lnTo>
                  <a:pt x="303748" y="409504"/>
                </a:lnTo>
                <a:cubicBezTo>
                  <a:pt x="303748" y="401418"/>
                  <a:pt x="296719" y="394309"/>
                  <a:pt x="288622" y="394309"/>
                </a:cubicBezTo>
                <a:close/>
                <a:moveTo>
                  <a:pt x="177190" y="384300"/>
                </a:moveTo>
                <a:cubicBezTo>
                  <a:pt x="196415" y="384300"/>
                  <a:pt x="212614" y="400467"/>
                  <a:pt x="212614" y="419653"/>
                </a:cubicBezTo>
                <a:lnTo>
                  <a:pt x="212614" y="475259"/>
                </a:lnTo>
                <a:lnTo>
                  <a:pt x="141766" y="475259"/>
                </a:lnTo>
                <a:lnTo>
                  <a:pt x="141766" y="419653"/>
                </a:lnTo>
                <a:cubicBezTo>
                  <a:pt x="141766" y="400467"/>
                  <a:pt x="157965" y="384300"/>
                  <a:pt x="177190" y="384300"/>
                </a:cubicBezTo>
                <a:close/>
                <a:moveTo>
                  <a:pt x="288622" y="374138"/>
                </a:moveTo>
                <a:cubicBezTo>
                  <a:pt x="307842" y="374138"/>
                  <a:pt x="324036" y="390310"/>
                  <a:pt x="324036" y="409504"/>
                </a:cubicBezTo>
                <a:lnTo>
                  <a:pt x="324036" y="475258"/>
                </a:lnTo>
                <a:lnTo>
                  <a:pt x="253118" y="475258"/>
                </a:lnTo>
                <a:lnTo>
                  <a:pt x="253118" y="409504"/>
                </a:lnTo>
                <a:cubicBezTo>
                  <a:pt x="253118" y="390310"/>
                  <a:pt x="269313" y="374138"/>
                  <a:pt x="288622" y="374138"/>
                </a:cubicBezTo>
                <a:close/>
                <a:moveTo>
                  <a:pt x="70839" y="313450"/>
                </a:moveTo>
                <a:cubicBezTo>
                  <a:pt x="64790" y="313450"/>
                  <a:pt x="60787" y="317539"/>
                  <a:pt x="60787" y="323584"/>
                </a:cubicBezTo>
                <a:lnTo>
                  <a:pt x="60787" y="364031"/>
                </a:lnTo>
                <a:lnTo>
                  <a:pt x="80980" y="364031"/>
                </a:lnTo>
                <a:lnTo>
                  <a:pt x="80980" y="323584"/>
                </a:lnTo>
                <a:cubicBezTo>
                  <a:pt x="80980" y="317539"/>
                  <a:pt x="76977" y="313450"/>
                  <a:pt x="70839" y="313450"/>
                </a:cubicBezTo>
                <a:close/>
                <a:moveTo>
                  <a:pt x="177190" y="293286"/>
                </a:moveTo>
                <a:cubicBezTo>
                  <a:pt x="169091" y="293286"/>
                  <a:pt x="161970" y="300309"/>
                  <a:pt x="161970" y="308399"/>
                </a:cubicBezTo>
                <a:lnTo>
                  <a:pt x="161970" y="343779"/>
                </a:lnTo>
                <a:lnTo>
                  <a:pt x="192410" y="343779"/>
                </a:lnTo>
                <a:lnTo>
                  <a:pt x="192410" y="308399"/>
                </a:lnTo>
                <a:cubicBezTo>
                  <a:pt x="192410" y="300309"/>
                  <a:pt x="185290" y="293286"/>
                  <a:pt x="177190" y="293286"/>
                </a:cubicBezTo>
                <a:close/>
                <a:moveTo>
                  <a:pt x="70839" y="293270"/>
                </a:moveTo>
                <a:cubicBezTo>
                  <a:pt x="88097" y="293270"/>
                  <a:pt x="101262" y="306338"/>
                  <a:pt x="101262" y="323584"/>
                </a:cubicBezTo>
                <a:lnTo>
                  <a:pt x="101262" y="384299"/>
                </a:lnTo>
                <a:lnTo>
                  <a:pt x="40505" y="384299"/>
                </a:lnTo>
                <a:lnTo>
                  <a:pt x="40505" y="323584"/>
                </a:lnTo>
                <a:cubicBezTo>
                  <a:pt x="40505" y="306338"/>
                  <a:pt x="53671" y="293270"/>
                  <a:pt x="70839" y="293270"/>
                </a:cubicBezTo>
                <a:close/>
                <a:moveTo>
                  <a:pt x="288622" y="283124"/>
                </a:moveTo>
                <a:cubicBezTo>
                  <a:pt x="280524" y="283124"/>
                  <a:pt x="273406" y="290147"/>
                  <a:pt x="273406" y="298237"/>
                </a:cubicBezTo>
                <a:lnTo>
                  <a:pt x="273406" y="333706"/>
                </a:lnTo>
                <a:lnTo>
                  <a:pt x="303748" y="333706"/>
                </a:lnTo>
                <a:lnTo>
                  <a:pt x="303748" y="298237"/>
                </a:lnTo>
                <a:cubicBezTo>
                  <a:pt x="303748" y="290147"/>
                  <a:pt x="296719" y="283124"/>
                  <a:pt x="288622" y="283124"/>
                </a:cubicBezTo>
                <a:close/>
                <a:moveTo>
                  <a:pt x="177190" y="273018"/>
                </a:moveTo>
                <a:cubicBezTo>
                  <a:pt x="196415" y="273018"/>
                  <a:pt x="212614" y="289197"/>
                  <a:pt x="212614" y="308399"/>
                </a:cubicBezTo>
                <a:lnTo>
                  <a:pt x="212614" y="364047"/>
                </a:lnTo>
                <a:lnTo>
                  <a:pt x="141766" y="364047"/>
                </a:lnTo>
                <a:lnTo>
                  <a:pt x="141766" y="308399"/>
                </a:lnTo>
                <a:cubicBezTo>
                  <a:pt x="141766" y="289197"/>
                  <a:pt x="157965" y="273018"/>
                  <a:pt x="177190" y="273018"/>
                </a:cubicBezTo>
                <a:close/>
                <a:moveTo>
                  <a:pt x="288622" y="262856"/>
                </a:moveTo>
                <a:cubicBezTo>
                  <a:pt x="307842" y="262856"/>
                  <a:pt x="324036" y="279035"/>
                  <a:pt x="324036" y="298237"/>
                </a:cubicBezTo>
                <a:lnTo>
                  <a:pt x="324036" y="353885"/>
                </a:lnTo>
                <a:lnTo>
                  <a:pt x="253118" y="353885"/>
                </a:lnTo>
                <a:lnTo>
                  <a:pt x="253118" y="298237"/>
                </a:lnTo>
                <a:cubicBezTo>
                  <a:pt x="253118" y="279035"/>
                  <a:pt x="269313" y="262856"/>
                  <a:pt x="288622" y="262856"/>
                </a:cubicBezTo>
                <a:close/>
                <a:moveTo>
                  <a:pt x="242005" y="209291"/>
                </a:moveTo>
                <a:cubicBezTo>
                  <a:pt x="163058" y="227510"/>
                  <a:pt x="55717" y="264925"/>
                  <a:pt x="21272" y="282077"/>
                </a:cubicBezTo>
                <a:cubicBezTo>
                  <a:pt x="21094" y="283499"/>
                  <a:pt x="20916" y="284921"/>
                  <a:pt x="20827" y="286342"/>
                </a:cubicBezTo>
                <a:cubicBezTo>
                  <a:pt x="20471" y="291941"/>
                  <a:pt x="20293" y="297629"/>
                  <a:pt x="20293" y="303317"/>
                </a:cubicBezTo>
                <a:cubicBezTo>
                  <a:pt x="20293" y="344375"/>
                  <a:pt x="29105" y="383390"/>
                  <a:pt x="44948" y="418582"/>
                </a:cubicBezTo>
                <a:cubicBezTo>
                  <a:pt x="50199" y="410051"/>
                  <a:pt x="59723" y="404452"/>
                  <a:pt x="70848" y="404452"/>
                </a:cubicBezTo>
                <a:cubicBezTo>
                  <a:pt x="88115" y="404452"/>
                  <a:pt x="101288" y="417605"/>
                  <a:pt x="101288" y="434757"/>
                </a:cubicBezTo>
                <a:lnTo>
                  <a:pt x="101288" y="495456"/>
                </a:lnTo>
                <a:lnTo>
                  <a:pt x="96037" y="495456"/>
                </a:lnTo>
                <a:cubicBezTo>
                  <a:pt x="110634" y="511186"/>
                  <a:pt x="126922" y="525228"/>
                  <a:pt x="144634" y="537314"/>
                </a:cubicBezTo>
                <a:cubicBezTo>
                  <a:pt x="150152" y="524694"/>
                  <a:pt x="162791" y="515718"/>
                  <a:pt x="177210" y="515718"/>
                </a:cubicBezTo>
                <a:cubicBezTo>
                  <a:pt x="196435" y="515718"/>
                  <a:pt x="212634" y="531893"/>
                  <a:pt x="212634" y="551089"/>
                </a:cubicBezTo>
                <a:lnTo>
                  <a:pt x="212634" y="571352"/>
                </a:lnTo>
                <a:cubicBezTo>
                  <a:pt x="225807" y="575884"/>
                  <a:pt x="239335" y="579350"/>
                  <a:pt x="253131" y="581927"/>
                </a:cubicBezTo>
                <a:lnTo>
                  <a:pt x="253131" y="551089"/>
                </a:lnTo>
                <a:cubicBezTo>
                  <a:pt x="253131" y="531893"/>
                  <a:pt x="269330" y="515718"/>
                  <a:pt x="288644" y="515718"/>
                </a:cubicBezTo>
                <a:cubicBezTo>
                  <a:pt x="307869" y="515718"/>
                  <a:pt x="324068" y="531893"/>
                  <a:pt x="324068" y="551089"/>
                </a:cubicBezTo>
                <a:lnTo>
                  <a:pt x="324068" y="585749"/>
                </a:lnTo>
                <a:cubicBezTo>
                  <a:pt x="337864" y="584771"/>
                  <a:pt x="351393" y="582727"/>
                  <a:pt x="364566" y="579883"/>
                </a:cubicBezTo>
                <a:lnTo>
                  <a:pt x="364566" y="551089"/>
                </a:lnTo>
                <a:cubicBezTo>
                  <a:pt x="364566" y="531893"/>
                  <a:pt x="380765" y="515718"/>
                  <a:pt x="399990" y="515718"/>
                </a:cubicBezTo>
                <a:cubicBezTo>
                  <a:pt x="419215" y="515718"/>
                  <a:pt x="435414" y="531893"/>
                  <a:pt x="435414" y="551089"/>
                </a:cubicBezTo>
                <a:lnTo>
                  <a:pt x="435414" y="553844"/>
                </a:lnTo>
                <a:cubicBezTo>
                  <a:pt x="464074" y="538825"/>
                  <a:pt x="489796" y="519007"/>
                  <a:pt x="511602" y="495456"/>
                </a:cubicBezTo>
                <a:lnTo>
                  <a:pt x="465854" y="495456"/>
                </a:lnTo>
                <a:lnTo>
                  <a:pt x="465854" y="449954"/>
                </a:lnTo>
                <a:cubicBezTo>
                  <a:pt x="465854" y="430758"/>
                  <a:pt x="482053" y="414583"/>
                  <a:pt x="501278" y="414583"/>
                </a:cubicBezTo>
                <a:cubicBezTo>
                  <a:pt x="520503" y="414583"/>
                  <a:pt x="536702" y="430758"/>
                  <a:pt x="536702" y="449954"/>
                </a:cubicBezTo>
                <a:lnTo>
                  <a:pt x="536702" y="464262"/>
                </a:lnTo>
                <a:cubicBezTo>
                  <a:pt x="549608" y="445777"/>
                  <a:pt x="560377" y="425692"/>
                  <a:pt x="568566" y="404363"/>
                </a:cubicBezTo>
                <a:cubicBezTo>
                  <a:pt x="511780" y="392188"/>
                  <a:pt x="410136" y="374147"/>
                  <a:pt x="409157" y="374147"/>
                </a:cubicBezTo>
                <a:cubicBezTo>
                  <a:pt x="378718" y="370059"/>
                  <a:pt x="376759" y="342776"/>
                  <a:pt x="375691" y="324557"/>
                </a:cubicBezTo>
                <a:cubicBezTo>
                  <a:pt x="375691" y="321535"/>
                  <a:pt x="375691" y="317536"/>
                  <a:pt x="374712" y="314426"/>
                </a:cubicBezTo>
                <a:cubicBezTo>
                  <a:pt x="371686" y="284121"/>
                  <a:pt x="357445" y="263947"/>
                  <a:pt x="331189" y="254793"/>
                </a:cubicBezTo>
                <a:cubicBezTo>
                  <a:pt x="313922" y="252749"/>
                  <a:pt x="298702" y="243684"/>
                  <a:pt x="290602" y="230531"/>
                </a:cubicBezTo>
                <a:cubicBezTo>
                  <a:pt x="288644" y="227510"/>
                  <a:pt x="286597" y="224488"/>
                  <a:pt x="284550" y="221467"/>
                </a:cubicBezTo>
                <a:cubicBezTo>
                  <a:pt x="276451" y="210358"/>
                  <a:pt x="258204" y="205292"/>
                  <a:pt x="242005" y="209291"/>
                </a:cubicBezTo>
                <a:close/>
                <a:moveTo>
                  <a:pt x="432121" y="51101"/>
                </a:moveTo>
                <a:cubicBezTo>
                  <a:pt x="429273" y="56967"/>
                  <a:pt x="427314" y="62832"/>
                  <a:pt x="427314" y="68786"/>
                </a:cubicBezTo>
                <a:cubicBezTo>
                  <a:pt x="427314" y="71808"/>
                  <a:pt x="427314" y="74830"/>
                  <a:pt x="428383" y="77851"/>
                </a:cubicBezTo>
                <a:lnTo>
                  <a:pt x="431409" y="88960"/>
                </a:lnTo>
                <a:lnTo>
                  <a:pt x="420283" y="91004"/>
                </a:lnTo>
                <a:cubicBezTo>
                  <a:pt x="408089" y="93048"/>
                  <a:pt x="399011" y="104157"/>
                  <a:pt x="399011" y="116243"/>
                </a:cubicBezTo>
                <a:cubicBezTo>
                  <a:pt x="399011" y="130463"/>
                  <a:pt x="410136" y="141572"/>
                  <a:pt x="424288" y="141572"/>
                </a:cubicBezTo>
                <a:lnTo>
                  <a:pt x="524597" y="141572"/>
                </a:lnTo>
                <a:cubicBezTo>
                  <a:pt x="527623" y="141572"/>
                  <a:pt x="529671" y="141572"/>
                  <a:pt x="532697" y="140594"/>
                </a:cubicBezTo>
                <a:cubicBezTo>
                  <a:pt x="532697" y="138994"/>
                  <a:pt x="532074" y="137484"/>
                  <a:pt x="531807" y="135528"/>
                </a:cubicBezTo>
                <a:cubicBezTo>
                  <a:pt x="505639" y="100336"/>
                  <a:pt x="471550" y="71186"/>
                  <a:pt x="432121" y="51101"/>
                </a:cubicBezTo>
                <a:close/>
                <a:moveTo>
                  <a:pt x="303775" y="20263"/>
                </a:moveTo>
                <a:cubicBezTo>
                  <a:pt x="163592" y="20263"/>
                  <a:pt x="46372" y="123175"/>
                  <a:pt x="24032" y="257193"/>
                </a:cubicBezTo>
                <a:cubicBezTo>
                  <a:pt x="70492" y="236841"/>
                  <a:pt x="170000" y="204581"/>
                  <a:pt x="238000" y="188051"/>
                </a:cubicBezTo>
                <a:cubicBezTo>
                  <a:pt x="262299" y="182008"/>
                  <a:pt x="287576" y="190095"/>
                  <a:pt x="301817" y="208314"/>
                </a:cubicBezTo>
                <a:cubicBezTo>
                  <a:pt x="304843" y="211335"/>
                  <a:pt x="306801" y="215335"/>
                  <a:pt x="308848" y="219423"/>
                </a:cubicBezTo>
                <a:cubicBezTo>
                  <a:pt x="313922" y="227510"/>
                  <a:pt x="323089" y="232576"/>
                  <a:pt x="333147" y="233553"/>
                </a:cubicBezTo>
                <a:cubicBezTo>
                  <a:pt x="335194" y="233553"/>
                  <a:pt x="336173" y="233553"/>
                  <a:pt x="337241" y="234620"/>
                </a:cubicBezTo>
                <a:cubicBezTo>
                  <a:pt x="370618" y="246706"/>
                  <a:pt x="389843" y="273012"/>
                  <a:pt x="393937" y="311404"/>
                </a:cubicBezTo>
                <a:cubicBezTo>
                  <a:pt x="393937" y="315492"/>
                  <a:pt x="394917" y="318514"/>
                  <a:pt x="394917" y="322602"/>
                </a:cubicBezTo>
                <a:cubicBezTo>
                  <a:pt x="395985" y="344820"/>
                  <a:pt x="397943" y="351840"/>
                  <a:pt x="410136" y="353884"/>
                </a:cubicBezTo>
                <a:cubicBezTo>
                  <a:pt x="412095" y="353884"/>
                  <a:pt x="518634" y="372192"/>
                  <a:pt x="575152" y="385345"/>
                </a:cubicBezTo>
                <a:cubicBezTo>
                  <a:pt x="583074" y="359394"/>
                  <a:pt x="587346" y="331844"/>
                  <a:pt x="587346" y="303317"/>
                </a:cubicBezTo>
                <a:cubicBezTo>
                  <a:pt x="587346" y="249816"/>
                  <a:pt x="572304" y="199604"/>
                  <a:pt x="546137" y="156769"/>
                </a:cubicBezTo>
                <a:cubicBezTo>
                  <a:pt x="540084" y="160146"/>
                  <a:pt x="531896" y="161745"/>
                  <a:pt x="524597" y="161745"/>
                </a:cubicBezTo>
                <a:lnTo>
                  <a:pt x="424288" y="161745"/>
                </a:lnTo>
                <a:cubicBezTo>
                  <a:pt x="399011" y="161745"/>
                  <a:pt x="378718" y="141572"/>
                  <a:pt x="378718" y="116243"/>
                </a:cubicBezTo>
                <a:cubicBezTo>
                  <a:pt x="378718" y="97047"/>
                  <a:pt x="390911" y="80873"/>
                  <a:pt x="407110" y="73852"/>
                </a:cubicBezTo>
                <a:lnTo>
                  <a:pt x="407110" y="69764"/>
                </a:lnTo>
                <a:cubicBezTo>
                  <a:pt x="407110" y="60166"/>
                  <a:pt x="409424" y="51012"/>
                  <a:pt x="414142" y="42658"/>
                </a:cubicBezTo>
                <a:cubicBezTo>
                  <a:pt x="380142" y="28261"/>
                  <a:pt x="342848" y="20263"/>
                  <a:pt x="303775" y="20263"/>
                </a:cubicBezTo>
                <a:close/>
                <a:moveTo>
                  <a:pt x="303775" y="0"/>
                </a:moveTo>
                <a:cubicBezTo>
                  <a:pt x="347744" y="0"/>
                  <a:pt x="389487" y="9421"/>
                  <a:pt x="427314" y="26395"/>
                </a:cubicBezTo>
                <a:lnTo>
                  <a:pt x="427314" y="26306"/>
                </a:lnTo>
                <a:lnTo>
                  <a:pt x="434435" y="29328"/>
                </a:lnTo>
                <a:cubicBezTo>
                  <a:pt x="480006" y="50568"/>
                  <a:pt x="519524" y="82917"/>
                  <a:pt x="548896" y="123353"/>
                </a:cubicBezTo>
                <a:lnTo>
                  <a:pt x="549875" y="125397"/>
                </a:lnTo>
                <a:lnTo>
                  <a:pt x="549875" y="126019"/>
                </a:lnTo>
                <a:cubicBezTo>
                  <a:pt x="586189" y="175965"/>
                  <a:pt x="607639" y="237286"/>
                  <a:pt x="607639" y="303317"/>
                </a:cubicBezTo>
                <a:cubicBezTo>
                  <a:pt x="607639" y="383567"/>
                  <a:pt x="576042" y="456708"/>
                  <a:pt x="524597" y="511097"/>
                </a:cubicBezTo>
                <a:cubicBezTo>
                  <a:pt x="524508" y="511186"/>
                  <a:pt x="524419" y="511364"/>
                  <a:pt x="524330" y="511453"/>
                </a:cubicBezTo>
                <a:cubicBezTo>
                  <a:pt x="523796" y="511986"/>
                  <a:pt x="523262" y="512519"/>
                  <a:pt x="522728" y="513141"/>
                </a:cubicBezTo>
                <a:cubicBezTo>
                  <a:pt x="491932" y="545579"/>
                  <a:pt x="454105" y="570818"/>
                  <a:pt x="412006" y="586815"/>
                </a:cubicBezTo>
                <a:cubicBezTo>
                  <a:pt x="406309" y="589037"/>
                  <a:pt x="400524" y="591081"/>
                  <a:pt x="394650" y="592858"/>
                </a:cubicBezTo>
                <a:cubicBezTo>
                  <a:pt x="385037" y="595880"/>
                  <a:pt x="375246" y="598368"/>
                  <a:pt x="365367" y="600412"/>
                </a:cubicBezTo>
                <a:lnTo>
                  <a:pt x="364566" y="600590"/>
                </a:lnTo>
                <a:cubicBezTo>
                  <a:pt x="352372" y="603079"/>
                  <a:pt x="339822" y="604856"/>
                  <a:pt x="327184" y="605834"/>
                </a:cubicBezTo>
                <a:cubicBezTo>
                  <a:pt x="327006" y="605834"/>
                  <a:pt x="326828" y="605834"/>
                  <a:pt x="326738" y="605834"/>
                </a:cubicBezTo>
                <a:cubicBezTo>
                  <a:pt x="324513" y="606011"/>
                  <a:pt x="322377" y="606100"/>
                  <a:pt x="320241" y="606278"/>
                </a:cubicBezTo>
                <a:cubicBezTo>
                  <a:pt x="319618" y="606278"/>
                  <a:pt x="318906" y="606278"/>
                  <a:pt x="318283" y="606367"/>
                </a:cubicBezTo>
                <a:cubicBezTo>
                  <a:pt x="316503" y="606456"/>
                  <a:pt x="314723" y="606456"/>
                  <a:pt x="312943" y="606544"/>
                </a:cubicBezTo>
                <a:cubicBezTo>
                  <a:pt x="312320" y="606544"/>
                  <a:pt x="311608" y="606544"/>
                  <a:pt x="310985" y="606633"/>
                </a:cubicBezTo>
                <a:cubicBezTo>
                  <a:pt x="309382" y="606633"/>
                  <a:pt x="307869" y="606633"/>
                  <a:pt x="306356" y="606633"/>
                </a:cubicBezTo>
                <a:cubicBezTo>
                  <a:pt x="305555" y="606722"/>
                  <a:pt x="304665" y="606722"/>
                  <a:pt x="303775" y="606722"/>
                </a:cubicBezTo>
                <a:cubicBezTo>
                  <a:pt x="301817" y="606722"/>
                  <a:pt x="299770" y="606633"/>
                  <a:pt x="297723" y="606633"/>
                </a:cubicBezTo>
                <a:cubicBezTo>
                  <a:pt x="284016" y="606367"/>
                  <a:pt x="270398" y="605123"/>
                  <a:pt x="257136" y="603079"/>
                </a:cubicBezTo>
                <a:lnTo>
                  <a:pt x="253131" y="602634"/>
                </a:lnTo>
                <a:lnTo>
                  <a:pt x="253131" y="602456"/>
                </a:lnTo>
                <a:cubicBezTo>
                  <a:pt x="239335" y="600057"/>
                  <a:pt x="225807" y="596769"/>
                  <a:pt x="212634" y="592681"/>
                </a:cubicBezTo>
                <a:lnTo>
                  <a:pt x="212634" y="593569"/>
                </a:lnTo>
                <a:lnTo>
                  <a:pt x="199461" y="588504"/>
                </a:lnTo>
                <a:cubicBezTo>
                  <a:pt x="181304" y="581394"/>
                  <a:pt x="164037" y="573307"/>
                  <a:pt x="146859" y="563175"/>
                </a:cubicBezTo>
                <a:lnTo>
                  <a:pt x="141786" y="560154"/>
                </a:lnTo>
                <a:lnTo>
                  <a:pt x="141786" y="559621"/>
                </a:lnTo>
                <a:cubicBezTo>
                  <a:pt x="114283" y="542202"/>
                  <a:pt x="89806" y="520517"/>
                  <a:pt x="69157" y="495456"/>
                </a:cubicBezTo>
                <a:lnTo>
                  <a:pt x="68890" y="495456"/>
                </a:lnTo>
                <a:lnTo>
                  <a:pt x="65864" y="491457"/>
                </a:lnTo>
                <a:cubicBezTo>
                  <a:pt x="57854" y="481681"/>
                  <a:pt x="50644" y="471994"/>
                  <a:pt x="44948" y="461507"/>
                </a:cubicBezTo>
                <a:cubicBezTo>
                  <a:pt x="43791" y="459819"/>
                  <a:pt x="42723" y="457952"/>
                  <a:pt x="41655" y="456175"/>
                </a:cubicBezTo>
                <a:lnTo>
                  <a:pt x="40498" y="455020"/>
                </a:lnTo>
                <a:lnTo>
                  <a:pt x="40498" y="454220"/>
                </a:lnTo>
                <a:cubicBezTo>
                  <a:pt x="14775" y="409695"/>
                  <a:pt x="0" y="358150"/>
                  <a:pt x="0" y="303317"/>
                </a:cubicBezTo>
                <a:cubicBezTo>
                  <a:pt x="0" y="294252"/>
                  <a:pt x="0" y="284121"/>
                  <a:pt x="979" y="273989"/>
                </a:cubicBezTo>
                <a:lnTo>
                  <a:pt x="979" y="268924"/>
                </a:lnTo>
                <a:lnTo>
                  <a:pt x="2047" y="268302"/>
                </a:lnTo>
                <a:cubicBezTo>
                  <a:pt x="19581" y="117843"/>
                  <a:pt x="148550" y="0"/>
                  <a:pt x="3037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icon_2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333625" y="3494405"/>
            <a:ext cx="457200" cy="395663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607639" h="525854">
                <a:moveTo>
                  <a:pt x="293628" y="323582"/>
                </a:moveTo>
                <a:cubicBezTo>
                  <a:pt x="265770" y="323582"/>
                  <a:pt x="243073" y="346244"/>
                  <a:pt x="243073" y="374150"/>
                </a:cubicBezTo>
                <a:lnTo>
                  <a:pt x="243073" y="505591"/>
                </a:lnTo>
                <a:lnTo>
                  <a:pt x="364566" y="505591"/>
                </a:lnTo>
                <a:lnTo>
                  <a:pt x="364566" y="374150"/>
                </a:lnTo>
                <a:cubicBezTo>
                  <a:pt x="364566" y="346244"/>
                  <a:pt x="341869" y="323582"/>
                  <a:pt x="313922" y="323582"/>
                </a:cubicBezTo>
                <a:close/>
                <a:moveTo>
                  <a:pt x="172136" y="222446"/>
                </a:moveTo>
                <a:lnTo>
                  <a:pt x="172136" y="410410"/>
                </a:lnTo>
                <a:lnTo>
                  <a:pt x="199550" y="437782"/>
                </a:lnTo>
                <a:cubicBezTo>
                  <a:pt x="201508" y="439648"/>
                  <a:pt x="202576" y="442226"/>
                  <a:pt x="202576" y="444892"/>
                </a:cubicBezTo>
                <a:lnTo>
                  <a:pt x="202576" y="505591"/>
                </a:lnTo>
                <a:lnTo>
                  <a:pt x="222780" y="505591"/>
                </a:lnTo>
                <a:lnTo>
                  <a:pt x="222780" y="374150"/>
                </a:lnTo>
                <a:cubicBezTo>
                  <a:pt x="222780" y="335135"/>
                  <a:pt x="254555" y="303319"/>
                  <a:pt x="293628" y="303319"/>
                </a:cubicBezTo>
                <a:lnTo>
                  <a:pt x="313922" y="303319"/>
                </a:lnTo>
                <a:cubicBezTo>
                  <a:pt x="352995" y="303319"/>
                  <a:pt x="384859" y="335135"/>
                  <a:pt x="384859" y="374150"/>
                </a:cubicBezTo>
                <a:lnTo>
                  <a:pt x="384859" y="505591"/>
                </a:lnTo>
                <a:lnTo>
                  <a:pt x="405063" y="505591"/>
                </a:lnTo>
                <a:lnTo>
                  <a:pt x="405063" y="444892"/>
                </a:lnTo>
                <a:cubicBezTo>
                  <a:pt x="405063" y="442226"/>
                  <a:pt x="406131" y="439648"/>
                  <a:pt x="408000" y="437782"/>
                </a:cubicBezTo>
                <a:lnTo>
                  <a:pt x="435414" y="410410"/>
                </a:lnTo>
                <a:lnTo>
                  <a:pt x="435414" y="222446"/>
                </a:lnTo>
                <a:close/>
                <a:moveTo>
                  <a:pt x="506342" y="201888"/>
                </a:moveTo>
                <a:cubicBezTo>
                  <a:pt x="511938" y="201888"/>
                  <a:pt x="516468" y="206422"/>
                  <a:pt x="516468" y="212022"/>
                </a:cubicBezTo>
                <a:lnTo>
                  <a:pt x="516468" y="374166"/>
                </a:lnTo>
                <a:cubicBezTo>
                  <a:pt x="516468" y="379766"/>
                  <a:pt x="511938" y="384300"/>
                  <a:pt x="506342" y="384300"/>
                </a:cubicBezTo>
                <a:cubicBezTo>
                  <a:pt x="500746" y="384300"/>
                  <a:pt x="496216" y="379766"/>
                  <a:pt x="496216" y="374166"/>
                </a:cubicBezTo>
                <a:lnTo>
                  <a:pt x="496216" y="212022"/>
                </a:lnTo>
                <a:cubicBezTo>
                  <a:pt x="496216" y="206422"/>
                  <a:pt x="500746" y="201888"/>
                  <a:pt x="506342" y="201888"/>
                </a:cubicBezTo>
                <a:close/>
                <a:moveTo>
                  <a:pt x="101297" y="201888"/>
                </a:moveTo>
                <a:cubicBezTo>
                  <a:pt x="106893" y="201888"/>
                  <a:pt x="111423" y="206422"/>
                  <a:pt x="111423" y="212022"/>
                </a:cubicBezTo>
                <a:lnTo>
                  <a:pt x="111423" y="374166"/>
                </a:lnTo>
                <a:cubicBezTo>
                  <a:pt x="111423" y="379766"/>
                  <a:pt x="106893" y="384300"/>
                  <a:pt x="101297" y="384300"/>
                </a:cubicBezTo>
                <a:cubicBezTo>
                  <a:pt x="95701" y="384300"/>
                  <a:pt x="91171" y="379766"/>
                  <a:pt x="91171" y="374166"/>
                </a:cubicBezTo>
                <a:lnTo>
                  <a:pt x="91171" y="212022"/>
                </a:lnTo>
                <a:cubicBezTo>
                  <a:pt x="91171" y="206422"/>
                  <a:pt x="95701" y="201888"/>
                  <a:pt x="101297" y="201888"/>
                </a:cubicBezTo>
                <a:close/>
                <a:moveTo>
                  <a:pt x="425356" y="20263"/>
                </a:moveTo>
                <a:lnTo>
                  <a:pt x="425356" y="127264"/>
                </a:lnTo>
                <a:lnTo>
                  <a:pt x="452770" y="154637"/>
                </a:lnTo>
                <a:cubicBezTo>
                  <a:pt x="454639" y="156503"/>
                  <a:pt x="455707" y="159080"/>
                  <a:pt x="455707" y="161835"/>
                </a:cubicBezTo>
                <a:lnTo>
                  <a:pt x="455707" y="414587"/>
                </a:lnTo>
                <a:cubicBezTo>
                  <a:pt x="455707" y="417253"/>
                  <a:pt x="454639" y="419830"/>
                  <a:pt x="452770" y="421696"/>
                </a:cubicBezTo>
                <a:lnTo>
                  <a:pt x="425356" y="449069"/>
                </a:lnTo>
                <a:lnTo>
                  <a:pt x="425356" y="505591"/>
                </a:lnTo>
                <a:lnTo>
                  <a:pt x="445738" y="505591"/>
                </a:lnTo>
                <a:lnTo>
                  <a:pt x="587346" y="505591"/>
                </a:lnTo>
                <a:lnTo>
                  <a:pt x="587346" y="449069"/>
                </a:lnTo>
                <a:lnTo>
                  <a:pt x="559932" y="421696"/>
                </a:lnTo>
                <a:cubicBezTo>
                  <a:pt x="558063" y="419830"/>
                  <a:pt x="556995" y="417253"/>
                  <a:pt x="556995" y="414587"/>
                </a:cubicBezTo>
                <a:lnTo>
                  <a:pt x="556995" y="161835"/>
                </a:lnTo>
                <a:cubicBezTo>
                  <a:pt x="556995" y="159080"/>
                  <a:pt x="558063" y="156503"/>
                  <a:pt x="559932" y="154637"/>
                </a:cubicBezTo>
                <a:lnTo>
                  <a:pt x="587346" y="127264"/>
                </a:lnTo>
                <a:lnTo>
                  <a:pt x="587346" y="20263"/>
                </a:lnTo>
                <a:lnTo>
                  <a:pt x="567142" y="20263"/>
                </a:lnTo>
                <a:lnTo>
                  <a:pt x="567142" y="60699"/>
                </a:lnTo>
                <a:cubicBezTo>
                  <a:pt x="567142" y="66298"/>
                  <a:pt x="562602" y="70831"/>
                  <a:pt x="556995" y="70831"/>
                </a:cubicBezTo>
                <a:lnTo>
                  <a:pt x="526555" y="70831"/>
                </a:lnTo>
                <a:cubicBezTo>
                  <a:pt x="521037" y="70831"/>
                  <a:pt x="516498" y="66298"/>
                  <a:pt x="516498" y="60699"/>
                </a:cubicBezTo>
                <a:lnTo>
                  <a:pt x="516498" y="20263"/>
                </a:lnTo>
                <a:lnTo>
                  <a:pt x="496204" y="20263"/>
                </a:lnTo>
                <a:lnTo>
                  <a:pt x="496204" y="60699"/>
                </a:lnTo>
                <a:cubicBezTo>
                  <a:pt x="496204" y="66298"/>
                  <a:pt x="491665" y="70831"/>
                  <a:pt x="486058" y="70831"/>
                </a:cubicBezTo>
                <a:lnTo>
                  <a:pt x="455707" y="70831"/>
                </a:lnTo>
                <a:cubicBezTo>
                  <a:pt x="450100" y="70831"/>
                  <a:pt x="445560" y="66298"/>
                  <a:pt x="445560" y="60699"/>
                </a:cubicBezTo>
                <a:lnTo>
                  <a:pt x="445560" y="20263"/>
                </a:lnTo>
                <a:close/>
                <a:moveTo>
                  <a:pt x="20293" y="20263"/>
                </a:moveTo>
                <a:lnTo>
                  <a:pt x="20293" y="127264"/>
                </a:lnTo>
                <a:lnTo>
                  <a:pt x="47707" y="154637"/>
                </a:lnTo>
                <a:cubicBezTo>
                  <a:pt x="49576" y="156503"/>
                  <a:pt x="50644" y="159080"/>
                  <a:pt x="50644" y="161835"/>
                </a:cubicBezTo>
                <a:lnTo>
                  <a:pt x="50644" y="414587"/>
                </a:lnTo>
                <a:cubicBezTo>
                  <a:pt x="50644" y="417253"/>
                  <a:pt x="49576" y="419830"/>
                  <a:pt x="47707" y="421696"/>
                </a:cubicBezTo>
                <a:lnTo>
                  <a:pt x="20293" y="449069"/>
                </a:lnTo>
                <a:lnTo>
                  <a:pt x="20293" y="505591"/>
                </a:lnTo>
                <a:lnTo>
                  <a:pt x="161990" y="505591"/>
                </a:lnTo>
                <a:lnTo>
                  <a:pt x="182283" y="505591"/>
                </a:lnTo>
                <a:lnTo>
                  <a:pt x="182283" y="449069"/>
                </a:lnTo>
                <a:lnTo>
                  <a:pt x="154869" y="421696"/>
                </a:lnTo>
                <a:cubicBezTo>
                  <a:pt x="153000" y="419830"/>
                  <a:pt x="151932" y="417253"/>
                  <a:pt x="151932" y="414587"/>
                </a:cubicBezTo>
                <a:lnTo>
                  <a:pt x="151932" y="161835"/>
                </a:lnTo>
                <a:cubicBezTo>
                  <a:pt x="151932" y="159080"/>
                  <a:pt x="153000" y="156503"/>
                  <a:pt x="154869" y="154637"/>
                </a:cubicBezTo>
                <a:lnTo>
                  <a:pt x="182283" y="127264"/>
                </a:lnTo>
                <a:lnTo>
                  <a:pt x="182283" y="20263"/>
                </a:lnTo>
                <a:lnTo>
                  <a:pt x="161990" y="20263"/>
                </a:lnTo>
                <a:lnTo>
                  <a:pt x="161990" y="60699"/>
                </a:lnTo>
                <a:cubicBezTo>
                  <a:pt x="161990" y="66298"/>
                  <a:pt x="157539" y="70831"/>
                  <a:pt x="151932" y="70831"/>
                </a:cubicBezTo>
                <a:lnTo>
                  <a:pt x="121492" y="70831"/>
                </a:lnTo>
                <a:cubicBezTo>
                  <a:pt x="115974" y="70831"/>
                  <a:pt x="111435" y="66298"/>
                  <a:pt x="111435" y="60699"/>
                </a:cubicBezTo>
                <a:lnTo>
                  <a:pt x="111435" y="20263"/>
                </a:lnTo>
                <a:lnTo>
                  <a:pt x="91141" y="20263"/>
                </a:lnTo>
                <a:lnTo>
                  <a:pt x="91141" y="60699"/>
                </a:lnTo>
                <a:cubicBezTo>
                  <a:pt x="91141" y="66298"/>
                  <a:pt x="86602" y="70831"/>
                  <a:pt x="80995" y="70831"/>
                </a:cubicBezTo>
                <a:lnTo>
                  <a:pt x="50644" y="70831"/>
                </a:lnTo>
                <a:cubicBezTo>
                  <a:pt x="45037" y="70831"/>
                  <a:pt x="40497" y="66298"/>
                  <a:pt x="40497" y="60699"/>
                </a:cubicBezTo>
                <a:lnTo>
                  <a:pt x="40497" y="20263"/>
                </a:lnTo>
                <a:close/>
                <a:moveTo>
                  <a:pt x="10147" y="0"/>
                </a:moveTo>
                <a:lnTo>
                  <a:pt x="50644" y="0"/>
                </a:lnTo>
                <a:cubicBezTo>
                  <a:pt x="56251" y="0"/>
                  <a:pt x="60791" y="4532"/>
                  <a:pt x="60791" y="10131"/>
                </a:cubicBezTo>
                <a:lnTo>
                  <a:pt x="60791" y="50568"/>
                </a:lnTo>
                <a:lnTo>
                  <a:pt x="70848" y="50568"/>
                </a:lnTo>
                <a:lnTo>
                  <a:pt x="70848" y="10131"/>
                </a:lnTo>
                <a:cubicBezTo>
                  <a:pt x="70848" y="4532"/>
                  <a:pt x="75387" y="0"/>
                  <a:pt x="80995" y="0"/>
                </a:cubicBezTo>
                <a:lnTo>
                  <a:pt x="121492" y="0"/>
                </a:lnTo>
                <a:cubicBezTo>
                  <a:pt x="127100" y="0"/>
                  <a:pt x="131639" y="4532"/>
                  <a:pt x="131639" y="10131"/>
                </a:cubicBezTo>
                <a:lnTo>
                  <a:pt x="131639" y="50568"/>
                </a:lnTo>
                <a:lnTo>
                  <a:pt x="141785" y="50568"/>
                </a:lnTo>
                <a:lnTo>
                  <a:pt x="141785" y="10131"/>
                </a:lnTo>
                <a:cubicBezTo>
                  <a:pt x="141785" y="4532"/>
                  <a:pt x="146325" y="0"/>
                  <a:pt x="151932" y="0"/>
                </a:cubicBezTo>
                <a:lnTo>
                  <a:pt x="192429" y="0"/>
                </a:lnTo>
                <a:cubicBezTo>
                  <a:pt x="198037" y="0"/>
                  <a:pt x="202576" y="4532"/>
                  <a:pt x="202576" y="10131"/>
                </a:cubicBezTo>
                <a:lnTo>
                  <a:pt x="202576" y="131441"/>
                </a:lnTo>
                <a:cubicBezTo>
                  <a:pt x="202576" y="134107"/>
                  <a:pt x="201508" y="136685"/>
                  <a:pt x="199550" y="138640"/>
                </a:cubicBezTo>
                <a:lnTo>
                  <a:pt x="172136" y="166012"/>
                </a:lnTo>
                <a:lnTo>
                  <a:pt x="172136" y="202272"/>
                </a:lnTo>
                <a:lnTo>
                  <a:pt x="435414" y="202272"/>
                </a:lnTo>
                <a:lnTo>
                  <a:pt x="435414" y="166012"/>
                </a:lnTo>
                <a:lnTo>
                  <a:pt x="408000" y="138640"/>
                </a:lnTo>
                <a:cubicBezTo>
                  <a:pt x="406131" y="136685"/>
                  <a:pt x="405063" y="134107"/>
                  <a:pt x="405063" y="131441"/>
                </a:cubicBezTo>
                <a:lnTo>
                  <a:pt x="405063" y="10131"/>
                </a:lnTo>
                <a:cubicBezTo>
                  <a:pt x="405063" y="4532"/>
                  <a:pt x="409602" y="0"/>
                  <a:pt x="415210" y="0"/>
                </a:cubicBezTo>
                <a:lnTo>
                  <a:pt x="455707" y="0"/>
                </a:lnTo>
                <a:cubicBezTo>
                  <a:pt x="461314" y="0"/>
                  <a:pt x="465854" y="4532"/>
                  <a:pt x="465854" y="10131"/>
                </a:cubicBezTo>
                <a:lnTo>
                  <a:pt x="465854" y="50568"/>
                </a:lnTo>
                <a:lnTo>
                  <a:pt x="476000" y="50568"/>
                </a:lnTo>
                <a:lnTo>
                  <a:pt x="476000" y="10131"/>
                </a:lnTo>
                <a:cubicBezTo>
                  <a:pt x="476000" y="4532"/>
                  <a:pt x="480450" y="0"/>
                  <a:pt x="486058" y="0"/>
                </a:cubicBezTo>
                <a:lnTo>
                  <a:pt x="526555" y="0"/>
                </a:lnTo>
                <a:cubicBezTo>
                  <a:pt x="532162" y="0"/>
                  <a:pt x="536702" y="4532"/>
                  <a:pt x="536702" y="10131"/>
                </a:cubicBezTo>
                <a:lnTo>
                  <a:pt x="536702" y="50568"/>
                </a:lnTo>
                <a:lnTo>
                  <a:pt x="546848" y="50568"/>
                </a:lnTo>
                <a:lnTo>
                  <a:pt x="546848" y="10131"/>
                </a:lnTo>
                <a:cubicBezTo>
                  <a:pt x="546848" y="4532"/>
                  <a:pt x="551388" y="0"/>
                  <a:pt x="556995" y="0"/>
                </a:cubicBezTo>
                <a:lnTo>
                  <a:pt x="597492" y="0"/>
                </a:lnTo>
                <a:cubicBezTo>
                  <a:pt x="603100" y="0"/>
                  <a:pt x="607639" y="4532"/>
                  <a:pt x="607639" y="10131"/>
                </a:cubicBezTo>
                <a:lnTo>
                  <a:pt x="607639" y="131441"/>
                </a:lnTo>
                <a:cubicBezTo>
                  <a:pt x="607639" y="134107"/>
                  <a:pt x="606571" y="136685"/>
                  <a:pt x="604613" y="138640"/>
                </a:cubicBezTo>
                <a:lnTo>
                  <a:pt x="577199" y="166012"/>
                </a:lnTo>
                <a:lnTo>
                  <a:pt x="577199" y="410410"/>
                </a:lnTo>
                <a:lnTo>
                  <a:pt x="604613" y="437782"/>
                </a:lnTo>
                <a:cubicBezTo>
                  <a:pt x="606571" y="439648"/>
                  <a:pt x="607639" y="442226"/>
                  <a:pt x="607639" y="444892"/>
                </a:cubicBezTo>
                <a:lnTo>
                  <a:pt x="607639" y="515723"/>
                </a:lnTo>
                <a:cubicBezTo>
                  <a:pt x="607639" y="521322"/>
                  <a:pt x="603100" y="525854"/>
                  <a:pt x="597492" y="525854"/>
                </a:cubicBezTo>
                <a:lnTo>
                  <a:pt x="445738" y="525854"/>
                </a:lnTo>
                <a:lnTo>
                  <a:pt x="415210" y="525854"/>
                </a:lnTo>
                <a:lnTo>
                  <a:pt x="374712" y="525854"/>
                </a:lnTo>
                <a:lnTo>
                  <a:pt x="232927" y="525854"/>
                </a:lnTo>
                <a:lnTo>
                  <a:pt x="192429" y="525854"/>
                </a:lnTo>
                <a:lnTo>
                  <a:pt x="161990" y="525854"/>
                </a:lnTo>
                <a:lnTo>
                  <a:pt x="10147" y="525854"/>
                </a:lnTo>
                <a:cubicBezTo>
                  <a:pt x="4539" y="525854"/>
                  <a:pt x="0" y="521322"/>
                  <a:pt x="0" y="515723"/>
                </a:cubicBezTo>
                <a:lnTo>
                  <a:pt x="0" y="444892"/>
                </a:lnTo>
                <a:cubicBezTo>
                  <a:pt x="0" y="442226"/>
                  <a:pt x="1068" y="439648"/>
                  <a:pt x="2937" y="437782"/>
                </a:cubicBezTo>
                <a:lnTo>
                  <a:pt x="30351" y="410410"/>
                </a:lnTo>
                <a:lnTo>
                  <a:pt x="30351" y="166012"/>
                </a:lnTo>
                <a:lnTo>
                  <a:pt x="2937" y="138640"/>
                </a:lnTo>
                <a:cubicBezTo>
                  <a:pt x="1068" y="136685"/>
                  <a:pt x="0" y="134107"/>
                  <a:pt x="0" y="131441"/>
                </a:cubicBezTo>
                <a:lnTo>
                  <a:pt x="0" y="10131"/>
                </a:lnTo>
                <a:cubicBezTo>
                  <a:pt x="0" y="4532"/>
                  <a:pt x="4539" y="0"/>
                  <a:pt x="10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4" name="icon_3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2333625" y="4465320"/>
            <a:ext cx="457200" cy="456511"/>
          </a:xfrm>
          <a:custGeom>
            <a:avLst/>
            <a:gdLst>
              <a:gd name="T0" fmla="*/ 5481 w 6554"/>
              <a:gd name="T1" fmla="*/ 5052 h 6554"/>
              <a:gd name="T2" fmla="*/ 5052 w 6554"/>
              <a:gd name="T3" fmla="*/ 3848 h 6554"/>
              <a:gd name="T4" fmla="*/ 5252 w 6554"/>
              <a:gd name="T5" fmla="*/ 1649 h 6554"/>
              <a:gd name="T6" fmla="*/ 3974 w 6554"/>
              <a:gd name="T7" fmla="*/ 0 h 6554"/>
              <a:gd name="T8" fmla="*/ 2728 w 6554"/>
              <a:gd name="T9" fmla="*/ 803 h 6554"/>
              <a:gd name="T10" fmla="*/ 1164 w 6554"/>
              <a:gd name="T11" fmla="*/ 1253 h 6554"/>
              <a:gd name="T12" fmla="*/ 546 w 6554"/>
              <a:gd name="T13" fmla="*/ 2731 h 6554"/>
              <a:gd name="T14" fmla="*/ 1502 w 6554"/>
              <a:gd name="T15" fmla="*/ 5052 h 6554"/>
              <a:gd name="T16" fmla="*/ 546 w 6554"/>
              <a:gd name="T17" fmla="*/ 4642 h 6554"/>
              <a:gd name="T18" fmla="*/ 546 w 6554"/>
              <a:gd name="T19" fmla="*/ 5734 h 6554"/>
              <a:gd name="T20" fmla="*/ 1775 w 6554"/>
              <a:gd name="T21" fmla="*/ 5325 h 6554"/>
              <a:gd name="T22" fmla="*/ 1824 w 6554"/>
              <a:gd name="T23" fmla="*/ 3882 h 6554"/>
              <a:gd name="T24" fmla="*/ 2458 w 6554"/>
              <a:gd name="T25" fmla="*/ 5481 h 6554"/>
              <a:gd name="T26" fmla="*/ 2594 w 6554"/>
              <a:gd name="T27" fmla="*/ 6554 h 6554"/>
              <a:gd name="T28" fmla="*/ 2731 w 6554"/>
              <a:gd name="T29" fmla="*/ 5481 h 6554"/>
              <a:gd name="T30" fmla="*/ 3823 w 6554"/>
              <a:gd name="T31" fmla="*/ 3882 h 6554"/>
              <a:gd name="T32" fmla="*/ 3413 w 6554"/>
              <a:gd name="T33" fmla="*/ 6008 h 6554"/>
              <a:gd name="T34" fmla="*/ 4506 w 6554"/>
              <a:gd name="T35" fmla="*/ 6008 h 6554"/>
              <a:gd name="T36" fmla="*/ 4096 w 6554"/>
              <a:gd name="T37" fmla="*/ 3882 h 6554"/>
              <a:gd name="T38" fmla="*/ 4779 w 6554"/>
              <a:gd name="T39" fmla="*/ 3880 h 6554"/>
              <a:gd name="T40" fmla="*/ 5481 w 6554"/>
              <a:gd name="T41" fmla="*/ 5325 h 6554"/>
              <a:gd name="T42" fmla="*/ 6554 w 6554"/>
              <a:gd name="T43" fmla="*/ 5188 h 6554"/>
              <a:gd name="T44" fmla="*/ 546 w 6554"/>
              <a:gd name="T45" fmla="*/ 5461 h 6554"/>
              <a:gd name="T46" fmla="*/ 546 w 6554"/>
              <a:gd name="T47" fmla="*/ 4915 h 6554"/>
              <a:gd name="T48" fmla="*/ 546 w 6554"/>
              <a:gd name="T49" fmla="*/ 5461 h 6554"/>
              <a:gd name="T50" fmla="*/ 2594 w 6554"/>
              <a:gd name="T51" fmla="*/ 6281 h 6554"/>
              <a:gd name="T52" fmla="*/ 2594 w 6554"/>
              <a:gd name="T53" fmla="*/ 5734 h 6554"/>
              <a:gd name="T54" fmla="*/ 4233 w 6554"/>
              <a:gd name="T55" fmla="*/ 6008 h 6554"/>
              <a:gd name="T56" fmla="*/ 3686 w 6554"/>
              <a:gd name="T57" fmla="*/ 6008 h 6554"/>
              <a:gd name="T58" fmla="*/ 4233 w 6554"/>
              <a:gd name="T59" fmla="*/ 6008 h 6554"/>
              <a:gd name="T60" fmla="*/ 1824 w 6554"/>
              <a:gd name="T61" fmla="*/ 3609 h 6554"/>
              <a:gd name="T62" fmla="*/ 1328 w 6554"/>
              <a:gd name="T63" fmla="*/ 1934 h 6554"/>
              <a:gd name="T64" fmla="*/ 1402 w 6554"/>
              <a:gd name="T65" fmla="*/ 1774 h 6554"/>
              <a:gd name="T66" fmla="*/ 2039 w 6554"/>
              <a:gd name="T67" fmla="*/ 877 h 6554"/>
              <a:gd name="T68" fmla="*/ 2688 w 6554"/>
              <a:gd name="T69" fmla="*/ 1136 h 6554"/>
              <a:gd name="T70" fmla="*/ 2925 w 6554"/>
              <a:gd name="T71" fmla="*/ 1078 h 6554"/>
              <a:gd name="T72" fmla="*/ 3972 w 6554"/>
              <a:gd name="T73" fmla="*/ 273 h 6554"/>
              <a:gd name="T74" fmla="*/ 4948 w 6554"/>
              <a:gd name="T75" fmla="*/ 1683 h 6554"/>
              <a:gd name="T76" fmla="*/ 5044 w 6554"/>
              <a:gd name="T77" fmla="*/ 1872 h 6554"/>
              <a:gd name="T78" fmla="*/ 4730 w 6554"/>
              <a:gd name="T79" fmla="*/ 3609 h 6554"/>
              <a:gd name="T80" fmla="*/ 5734 w 6554"/>
              <a:gd name="T81" fmla="*/ 5188 h 6554"/>
              <a:gd name="T82" fmla="*/ 6281 w 6554"/>
              <a:gd name="T83" fmla="*/ 5188 h 6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554" h="6554">
                <a:moveTo>
                  <a:pt x="6008" y="4642"/>
                </a:moveTo>
                <a:cubicBezTo>
                  <a:pt x="5754" y="4642"/>
                  <a:pt x="5542" y="4817"/>
                  <a:pt x="5481" y="5052"/>
                </a:cubicBezTo>
                <a:lnTo>
                  <a:pt x="5052" y="5052"/>
                </a:lnTo>
                <a:lnTo>
                  <a:pt x="5052" y="3848"/>
                </a:lnTo>
                <a:cubicBezTo>
                  <a:pt x="5621" y="3729"/>
                  <a:pt x="6008" y="3296"/>
                  <a:pt x="6008" y="2731"/>
                </a:cubicBezTo>
                <a:cubicBezTo>
                  <a:pt x="6008" y="2246"/>
                  <a:pt x="5698" y="1813"/>
                  <a:pt x="5252" y="1649"/>
                </a:cubicBezTo>
                <a:cubicBezTo>
                  <a:pt x="5293" y="1514"/>
                  <a:pt x="5307" y="1375"/>
                  <a:pt x="5298" y="1219"/>
                </a:cubicBezTo>
                <a:cubicBezTo>
                  <a:pt x="5257" y="552"/>
                  <a:pt x="4663" y="5"/>
                  <a:pt x="3974" y="0"/>
                </a:cubicBezTo>
                <a:cubicBezTo>
                  <a:pt x="3971" y="0"/>
                  <a:pt x="3967" y="0"/>
                  <a:pt x="3964" y="0"/>
                </a:cubicBezTo>
                <a:cubicBezTo>
                  <a:pt x="3419" y="0"/>
                  <a:pt x="2932" y="326"/>
                  <a:pt x="2728" y="803"/>
                </a:cubicBezTo>
                <a:cubicBezTo>
                  <a:pt x="2527" y="653"/>
                  <a:pt x="2273" y="581"/>
                  <a:pt x="2014" y="606"/>
                </a:cubicBezTo>
                <a:cubicBezTo>
                  <a:pt x="1641" y="640"/>
                  <a:pt x="1315" y="889"/>
                  <a:pt x="1164" y="1253"/>
                </a:cubicBezTo>
                <a:cubicBezTo>
                  <a:pt x="1091" y="1426"/>
                  <a:pt x="1101" y="1619"/>
                  <a:pt x="1117" y="1736"/>
                </a:cubicBezTo>
                <a:cubicBezTo>
                  <a:pt x="767" y="1941"/>
                  <a:pt x="546" y="2320"/>
                  <a:pt x="546" y="2731"/>
                </a:cubicBezTo>
                <a:cubicBezTo>
                  <a:pt x="546" y="3286"/>
                  <a:pt x="940" y="3725"/>
                  <a:pt x="1502" y="3847"/>
                </a:cubicBezTo>
                <a:lnTo>
                  <a:pt x="1502" y="5052"/>
                </a:lnTo>
                <a:lnTo>
                  <a:pt x="1073" y="5052"/>
                </a:lnTo>
                <a:cubicBezTo>
                  <a:pt x="1012" y="4817"/>
                  <a:pt x="800" y="4642"/>
                  <a:pt x="546" y="4642"/>
                </a:cubicBezTo>
                <a:cubicBezTo>
                  <a:pt x="245" y="4642"/>
                  <a:pt x="0" y="4887"/>
                  <a:pt x="0" y="5188"/>
                </a:cubicBezTo>
                <a:cubicBezTo>
                  <a:pt x="0" y="5489"/>
                  <a:pt x="245" y="5734"/>
                  <a:pt x="546" y="5734"/>
                </a:cubicBezTo>
                <a:cubicBezTo>
                  <a:pt x="800" y="5734"/>
                  <a:pt x="1012" y="5560"/>
                  <a:pt x="1073" y="5325"/>
                </a:cubicBezTo>
                <a:lnTo>
                  <a:pt x="1775" y="5325"/>
                </a:lnTo>
                <a:lnTo>
                  <a:pt x="1775" y="3880"/>
                </a:lnTo>
                <a:cubicBezTo>
                  <a:pt x="1791" y="3881"/>
                  <a:pt x="1807" y="3882"/>
                  <a:pt x="1824" y="3882"/>
                </a:cubicBezTo>
                <a:lnTo>
                  <a:pt x="2458" y="3882"/>
                </a:lnTo>
                <a:lnTo>
                  <a:pt x="2458" y="5481"/>
                </a:lnTo>
                <a:cubicBezTo>
                  <a:pt x="2223" y="5542"/>
                  <a:pt x="2048" y="5754"/>
                  <a:pt x="2048" y="6008"/>
                </a:cubicBezTo>
                <a:cubicBezTo>
                  <a:pt x="2048" y="6309"/>
                  <a:pt x="2293" y="6554"/>
                  <a:pt x="2594" y="6554"/>
                </a:cubicBezTo>
                <a:cubicBezTo>
                  <a:pt x="2895" y="6554"/>
                  <a:pt x="3140" y="6309"/>
                  <a:pt x="3140" y="6008"/>
                </a:cubicBezTo>
                <a:cubicBezTo>
                  <a:pt x="3140" y="5754"/>
                  <a:pt x="2966" y="5542"/>
                  <a:pt x="2731" y="5481"/>
                </a:cubicBezTo>
                <a:lnTo>
                  <a:pt x="2731" y="3882"/>
                </a:lnTo>
                <a:lnTo>
                  <a:pt x="3823" y="3882"/>
                </a:lnTo>
                <a:lnTo>
                  <a:pt x="3823" y="5481"/>
                </a:lnTo>
                <a:cubicBezTo>
                  <a:pt x="3588" y="5542"/>
                  <a:pt x="3413" y="5754"/>
                  <a:pt x="3413" y="6008"/>
                </a:cubicBezTo>
                <a:cubicBezTo>
                  <a:pt x="3413" y="6309"/>
                  <a:pt x="3658" y="6554"/>
                  <a:pt x="3960" y="6554"/>
                </a:cubicBezTo>
                <a:cubicBezTo>
                  <a:pt x="4261" y="6554"/>
                  <a:pt x="4506" y="6309"/>
                  <a:pt x="4506" y="6008"/>
                </a:cubicBezTo>
                <a:cubicBezTo>
                  <a:pt x="4506" y="5754"/>
                  <a:pt x="4331" y="5542"/>
                  <a:pt x="4096" y="5481"/>
                </a:cubicBezTo>
                <a:lnTo>
                  <a:pt x="4096" y="3882"/>
                </a:lnTo>
                <a:lnTo>
                  <a:pt x="4730" y="3882"/>
                </a:lnTo>
                <a:cubicBezTo>
                  <a:pt x="4746" y="3882"/>
                  <a:pt x="4762" y="3881"/>
                  <a:pt x="4779" y="3880"/>
                </a:cubicBezTo>
                <a:lnTo>
                  <a:pt x="4779" y="5325"/>
                </a:lnTo>
                <a:lnTo>
                  <a:pt x="5481" y="5325"/>
                </a:lnTo>
                <a:cubicBezTo>
                  <a:pt x="5542" y="5560"/>
                  <a:pt x="5754" y="5734"/>
                  <a:pt x="6008" y="5734"/>
                </a:cubicBezTo>
                <a:cubicBezTo>
                  <a:pt x="6309" y="5734"/>
                  <a:pt x="6554" y="5489"/>
                  <a:pt x="6554" y="5188"/>
                </a:cubicBezTo>
                <a:cubicBezTo>
                  <a:pt x="6554" y="4887"/>
                  <a:pt x="6309" y="4642"/>
                  <a:pt x="6008" y="4642"/>
                </a:cubicBezTo>
                <a:close/>
                <a:moveTo>
                  <a:pt x="546" y="5461"/>
                </a:moveTo>
                <a:cubicBezTo>
                  <a:pt x="396" y="5461"/>
                  <a:pt x="273" y="5339"/>
                  <a:pt x="273" y="5188"/>
                </a:cubicBezTo>
                <a:cubicBezTo>
                  <a:pt x="273" y="5038"/>
                  <a:pt x="396" y="4915"/>
                  <a:pt x="546" y="4915"/>
                </a:cubicBezTo>
                <a:cubicBezTo>
                  <a:pt x="697" y="4915"/>
                  <a:pt x="819" y="5038"/>
                  <a:pt x="819" y="5188"/>
                </a:cubicBezTo>
                <a:cubicBezTo>
                  <a:pt x="819" y="5339"/>
                  <a:pt x="697" y="5461"/>
                  <a:pt x="546" y="5461"/>
                </a:cubicBezTo>
                <a:close/>
                <a:moveTo>
                  <a:pt x="2867" y="6008"/>
                </a:moveTo>
                <a:cubicBezTo>
                  <a:pt x="2867" y="6158"/>
                  <a:pt x="2745" y="6281"/>
                  <a:pt x="2594" y="6281"/>
                </a:cubicBezTo>
                <a:cubicBezTo>
                  <a:pt x="2444" y="6281"/>
                  <a:pt x="2321" y="6158"/>
                  <a:pt x="2321" y="6008"/>
                </a:cubicBezTo>
                <a:cubicBezTo>
                  <a:pt x="2321" y="5857"/>
                  <a:pt x="2444" y="5734"/>
                  <a:pt x="2594" y="5734"/>
                </a:cubicBezTo>
                <a:cubicBezTo>
                  <a:pt x="2745" y="5734"/>
                  <a:pt x="2867" y="5857"/>
                  <a:pt x="2867" y="6008"/>
                </a:cubicBezTo>
                <a:close/>
                <a:moveTo>
                  <a:pt x="4233" y="6008"/>
                </a:moveTo>
                <a:cubicBezTo>
                  <a:pt x="4233" y="6158"/>
                  <a:pt x="4110" y="6281"/>
                  <a:pt x="3960" y="6281"/>
                </a:cubicBezTo>
                <a:cubicBezTo>
                  <a:pt x="3809" y="6281"/>
                  <a:pt x="3686" y="6158"/>
                  <a:pt x="3686" y="6008"/>
                </a:cubicBezTo>
                <a:cubicBezTo>
                  <a:pt x="3686" y="5857"/>
                  <a:pt x="3809" y="5734"/>
                  <a:pt x="3960" y="5734"/>
                </a:cubicBezTo>
                <a:cubicBezTo>
                  <a:pt x="4110" y="5734"/>
                  <a:pt x="4233" y="5857"/>
                  <a:pt x="4233" y="6008"/>
                </a:cubicBezTo>
                <a:close/>
                <a:moveTo>
                  <a:pt x="4730" y="3609"/>
                </a:moveTo>
                <a:lnTo>
                  <a:pt x="1824" y="3609"/>
                </a:lnTo>
                <a:cubicBezTo>
                  <a:pt x="1242" y="3609"/>
                  <a:pt x="819" y="3240"/>
                  <a:pt x="819" y="2731"/>
                </a:cubicBezTo>
                <a:cubicBezTo>
                  <a:pt x="819" y="2390"/>
                  <a:pt x="1019" y="2077"/>
                  <a:pt x="1328" y="1934"/>
                </a:cubicBezTo>
                <a:lnTo>
                  <a:pt x="1432" y="1885"/>
                </a:lnTo>
                <a:lnTo>
                  <a:pt x="1402" y="1774"/>
                </a:lnTo>
                <a:cubicBezTo>
                  <a:pt x="1402" y="1772"/>
                  <a:pt x="1341" y="1538"/>
                  <a:pt x="1416" y="1358"/>
                </a:cubicBezTo>
                <a:cubicBezTo>
                  <a:pt x="1529" y="1087"/>
                  <a:pt x="1768" y="903"/>
                  <a:pt x="2039" y="877"/>
                </a:cubicBezTo>
                <a:cubicBezTo>
                  <a:pt x="2064" y="875"/>
                  <a:pt x="2088" y="874"/>
                  <a:pt x="2113" y="874"/>
                </a:cubicBezTo>
                <a:cubicBezTo>
                  <a:pt x="2335" y="874"/>
                  <a:pt x="2546" y="969"/>
                  <a:pt x="2688" y="1136"/>
                </a:cubicBezTo>
                <a:lnTo>
                  <a:pt x="2864" y="1345"/>
                </a:lnTo>
                <a:lnTo>
                  <a:pt x="2925" y="1078"/>
                </a:lnTo>
                <a:cubicBezTo>
                  <a:pt x="3031" y="611"/>
                  <a:pt x="3467" y="273"/>
                  <a:pt x="3964" y="273"/>
                </a:cubicBezTo>
                <a:cubicBezTo>
                  <a:pt x="3967" y="273"/>
                  <a:pt x="3969" y="273"/>
                  <a:pt x="3972" y="273"/>
                </a:cubicBezTo>
                <a:cubicBezTo>
                  <a:pt x="4520" y="277"/>
                  <a:pt x="4993" y="709"/>
                  <a:pt x="5025" y="1236"/>
                </a:cubicBezTo>
                <a:cubicBezTo>
                  <a:pt x="5036" y="1404"/>
                  <a:pt x="5012" y="1542"/>
                  <a:pt x="4948" y="1683"/>
                </a:cubicBezTo>
                <a:lnTo>
                  <a:pt x="4879" y="1836"/>
                </a:lnTo>
                <a:lnTo>
                  <a:pt x="5044" y="1872"/>
                </a:lnTo>
                <a:cubicBezTo>
                  <a:pt x="5444" y="1959"/>
                  <a:pt x="5734" y="2320"/>
                  <a:pt x="5734" y="2731"/>
                </a:cubicBezTo>
                <a:cubicBezTo>
                  <a:pt x="5734" y="3248"/>
                  <a:pt x="5321" y="3609"/>
                  <a:pt x="4730" y="3609"/>
                </a:cubicBezTo>
                <a:close/>
                <a:moveTo>
                  <a:pt x="6008" y="5461"/>
                </a:moveTo>
                <a:cubicBezTo>
                  <a:pt x="5857" y="5461"/>
                  <a:pt x="5734" y="5339"/>
                  <a:pt x="5734" y="5188"/>
                </a:cubicBezTo>
                <a:cubicBezTo>
                  <a:pt x="5734" y="5038"/>
                  <a:pt x="5857" y="4915"/>
                  <a:pt x="6008" y="4915"/>
                </a:cubicBezTo>
                <a:cubicBezTo>
                  <a:pt x="6158" y="4915"/>
                  <a:pt x="6281" y="5038"/>
                  <a:pt x="6281" y="5188"/>
                </a:cubicBezTo>
                <a:cubicBezTo>
                  <a:pt x="6281" y="5339"/>
                  <a:pt x="6158" y="5461"/>
                  <a:pt x="6008" y="54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6" name="标题 1"/>
          <p:cNvSpPr txBox="1"/>
          <p:nvPr/>
        </p:nvSpPr>
        <p:spPr>
          <a:xfrm>
            <a:off x="863600" y="385445"/>
            <a:ext cx="1067117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key findings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4445" y="2256155"/>
            <a:ext cx="9600565" cy="3211195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44450" cap="sq">
            <a:solidFill>
              <a:schemeClr val="accent1"/>
            </a:solidFill>
            <a:miter/>
          </a:ln>
          <a:effectLst>
            <a:outerShdw blurRad="317500" dist="1905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76707" y="2626447"/>
            <a:ext cx="900000" cy="1731334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ahLst/>
            <a:cxnLst/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378740" y="1211427"/>
            <a:ext cx="2046168" cy="530393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3"/>
            </a:solidFill>
            <a:miter/>
          </a:ln>
          <a:effectLst>
            <a:outerShdw blurRad="317500" dist="190500" dir="300000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57917" y="1211427"/>
            <a:ext cx="366991" cy="530393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ahLst/>
            <a:cxnLst/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598137" y="5326671"/>
            <a:ext cx="3676848" cy="530393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317500" dist="190500" dir="300000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907994" y="5326671"/>
            <a:ext cx="366991" cy="530393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ahLst/>
            <a:cxnLst/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9268" y="5661153"/>
            <a:ext cx="1511578" cy="391820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3">
                <a:lumMod val="60000"/>
                <a:lumOff val="40000"/>
              </a:schemeClr>
            </a:solidFill>
            <a:miter/>
          </a:ln>
          <a:effectLst>
            <a:outerShdw blurRad="317500" dist="190500" dir="300000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79737" y="5661153"/>
            <a:ext cx="271109" cy="391820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ahLst/>
            <a:cxnLst/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686248" y="1718560"/>
            <a:ext cx="1390075" cy="360325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3">
                <a:lumMod val="40000"/>
                <a:lumOff val="60000"/>
              </a:schemeClr>
            </a:solidFill>
            <a:miter/>
          </a:ln>
          <a:effectLst>
            <a:outerShdw blurRad="317500" dist="190500" dir="300000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827006" y="1718560"/>
            <a:ext cx="249317" cy="360325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ahLst/>
            <a:cxnLst/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096000" y="6320771"/>
            <a:ext cx="1070808" cy="277567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3">
                <a:lumMod val="75000"/>
              </a:schemeClr>
            </a:solidFill>
            <a:miter/>
          </a:ln>
          <a:effectLst>
            <a:outerShdw blurRad="317500" dist="190500" dir="300000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58523" y="4846936"/>
            <a:ext cx="192055" cy="277567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ahLst/>
            <a:cxnLst/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78105" y="385445"/>
            <a:ext cx="11379835" cy="643255"/>
            <a:chOff x="123" y="607"/>
            <a:chExt cx="17921" cy="1013"/>
          </a:xfrm>
        </p:grpSpPr>
        <p:sp>
          <p:nvSpPr>
            <p:cNvPr id="16" name="标题 1"/>
            <p:cNvSpPr txBox="1"/>
            <p:nvPr/>
          </p:nvSpPr>
          <p:spPr>
            <a:xfrm>
              <a:off x="1240" y="607"/>
              <a:ext cx="16805" cy="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l"/>
              <a:r>
                <a:rPr kumimoji="1" lang="en-US" altLang="zh-CN" sz="28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 Implications</a:t>
              </a: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5400000">
              <a:off x="7760" y="-5256"/>
              <a:ext cx="156" cy="135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62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19381400" flipH="1">
              <a:off x="123" y="732"/>
              <a:ext cx="1029" cy="687"/>
            </a:xfrm>
            <a:custGeom>
              <a:avLst/>
              <a:gdLst>
                <a:gd name="connsiteX0" fmla="*/ 362469 w 653381"/>
                <a:gd name="connsiteY0" fmla="*/ 4241 h 436022"/>
                <a:gd name="connsiteX1" fmla="*/ 396364 w 653381"/>
                <a:gd name="connsiteY1" fmla="*/ 61368 h 436022"/>
                <a:gd name="connsiteX2" fmla="*/ 396732 w 653381"/>
                <a:gd name="connsiteY2" fmla="*/ 137992 h 436022"/>
                <a:gd name="connsiteX3" fmla="*/ 572317 w 653381"/>
                <a:gd name="connsiteY3" fmla="*/ 137992 h 436022"/>
                <a:gd name="connsiteX4" fmla="*/ 653381 w 653381"/>
                <a:gd name="connsiteY4" fmla="*/ 219056 h 436022"/>
                <a:gd name="connsiteX5" fmla="*/ 572317 w 653381"/>
                <a:gd name="connsiteY5" fmla="*/ 300120 h 436022"/>
                <a:gd name="connsiteX6" fmla="*/ 397511 w 653381"/>
                <a:gd name="connsiteY6" fmla="*/ 300120 h 436022"/>
                <a:gd name="connsiteX7" fmla="*/ 397862 w 653381"/>
                <a:gd name="connsiteY7" fmla="*/ 373034 h 436022"/>
                <a:gd name="connsiteX8" fmla="*/ 305140 w 653381"/>
                <a:gd name="connsiteY8" fmla="*/ 427039 h 436022"/>
                <a:gd name="connsiteX9" fmla="*/ 33218 w 653381"/>
                <a:gd name="connsiteY9" fmla="*/ 271065 h 436022"/>
                <a:gd name="connsiteX10" fmla="*/ 33021 w 653381"/>
                <a:gd name="connsiteY10" fmla="*/ 163763 h 436022"/>
                <a:gd name="connsiteX11" fmla="*/ 302805 w 653381"/>
                <a:gd name="connsiteY11" fmla="*/ 7703 h 436022"/>
                <a:gd name="connsiteX12" fmla="*/ 362469 w 653381"/>
                <a:gd name="connsiteY12" fmla="*/ 4241 h 436022"/>
              </a:gdLst>
              <a:ahLst/>
              <a:cxnLst/>
              <a:rect l="l" t="t" r="r" b="b"/>
              <a:pathLst>
                <a:path w="653381" h="436022">
                  <a:moveTo>
                    <a:pt x="362469" y="4241"/>
                  </a:moveTo>
                  <a:cubicBezTo>
                    <a:pt x="378628" y="10999"/>
                    <a:pt x="392701" y="27110"/>
                    <a:pt x="396364" y="61368"/>
                  </a:cubicBezTo>
                  <a:lnTo>
                    <a:pt x="396732" y="137992"/>
                  </a:lnTo>
                  <a:lnTo>
                    <a:pt x="572317" y="137992"/>
                  </a:lnTo>
                  <a:cubicBezTo>
                    <a:pt x="617087" y="137992"/>
                    <a:pt x="653381" y="174286"/>
                    <a:pt x="653381" y="219056"/>
                  </a:cubicBezTo>
                  <a:cubicBezTo>
                    <a:pt x="653381" y="263826"/>
                    <a:pt x="617087" y="300120"/>
                    <a:pt x="572317" y="300120"/>
                  </a:cubicBezTo>
                  <a:lnTo>
                    <a:pt x="397511" y="300120"/>
                  </a:lnTo>
                  <a:lnTo>
                    <a:pt x="397862" y="373034"/>
                  </a:lnTo>
                  <a:cubicBezTo>
                    <a:pt x="397862" y="373034"/>
                    <a:pt x="389002" y="464424"/>
                    <a:pt x="305140" y="427039"/>
                  </a:cubicBezTo>
                  <a:lnTo>
                    <a:pt x="33218" y="271065"/>
                  </a:lnTo>
                  <a:cubicBezTo>
                    <a:pt x="33218" y="271065"/>
                    <a:pt x="-41392" y="217550"/>
                    <a:pt x="33021" y="163763"/>
                  </a:cubicBezTo>
                  <a:lnTo>
                    <a:pt x="302805" y="7703"/>
                  </a:lnTo>
                  <a:cubicBezTo>
                    <a:pt x="302805" y="7703"/>
                    <a:pt x="335536" y="-7020"/>
                    <a:pt x="362469" y="4241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573020" y="523875"/>
            <a:ext cx="7963535" cy="329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kumimoji="1"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opens diverse possibilities</a:t>
            </a:r>
            <a:endParaRPr kumimoji="1"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18665" y="2530475"/>
            <a:ext cx="7059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>
                <a:sym typeface="+mn-ea"/>
              </a:rPr>
              <a:t>(1)metagel sensors can be </a:t>
            </a:r>
            <a:r>
              <a:rPr kumimoji="1" lang="zh-CN" altLang="en-US" b="1">
                <a:sym typeface="+mn-ea"/>
              </a:rPr>
              <a:t>injected</a:t>
            </a:r>
            <a:r>
              <a:rPr kumimoji="1" lang="zh-CN" altLang="en-US">
                <a:sym typeface="+mn-ea"/>
              </a:rPr>
              <a:t> into the body, 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359660" y="2843530"/>
            <a:ext cx="6934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trike="sngStrike">
                <a:sym typeface="+mn-ea"/>
              </a:rPr>
              <a:t>obviating the need for extensive surgery;</a:t>
            </a:r>
            <a:endParaRPr lang="zh-CN" altLang="en-US" strike="sngStrike"/>
          </a:p>
        </p:txBody>
      </p:sp>
      <p:sp>
        <p:nvSpPr>
          <p:cNvPr id="24" name="文本框 23"/>
          <p:cNvSpPr txBox="1"/>
          <p:nvPr/>
        </p:nvSpPr>
        <p:spPr>
          <a:xfrm>
            <a:off x="2018665" y="3264535"/>
            <a:ext cx="6181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>
                <a:sym typeface="+mn-ea"/>
              </a:rPr>
              <a:t>(2)a multitude of signals within the body can be</a:t>
            </a:r>
            <a:r>
              <a:rPr kumimoji="1" lang="en-US" altLang="zh-CN">
                <a:sym typeface="+mn-ea"/>
              </a:rPr>
              <a:t> </a:t>
            </a:r>
            <a:r>
              <a:rPr kumimoji="1" lang="zh-CN" altLang="en-US">
                <a:sym typeface="+mn-ea"/>
              </a:rPr>
              <a:t>precisely, </a:t>
            </a:r>
            <a:r>
              <a:rPr kumimoji="1" lang="en-US" altLang="zh-CN">
                <a:sym typeface="+mn-ea"/>
              </a:rPr>
              <a:t>                       </a:t>
            </a:r>
            <a:r>
              <a:rPr kumimoji="1" lang="zh-CN" altLang="en-US">
                <a:sym typeface="+mn-ea"/>
              </a:rPr>
              <a:t>continuously and wirelessly </a:t>
            </a:r>
            <a:r>
              <a:rPr kumimoji="1" lang="zh-CN" altLang="en-US" b="1">
                <a:sym typeface="+mn-ea"/>
              </a:rPr>
              <a:t>monitored </a:t>
            </a:r>
            <a:endParaRPr kumimoji="1" lang="zh-CN" altLang="en-US" b="1"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18665" y="4052570"/>
            <a:ext cx="5784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>
                <a:sym typeface="+mn-ea"/>
              </a:rPr>
              <a:t>(3) following the intended monitoring duration,</a:t>
            </a:r>
            <a:r>
              <a:rPr kumimoji="1" lang="en-US" altLang="zh-CN">
                <a:sym typeface="+mn-ea"/>
              </a:rPr>
              <a:t> </a:t>
            </a:r>
            <a:r>
              <a:rPr kumimoji="1" lang="zh-CN" altLang="en-US">
                <a:sym typeface="+mn-ea"/>
              </a:rPr>
              <a:t>the </a:t>
            </a:r>
            <a:r>
              <a:rPr kumimoji="1" lang="en-US" altLang="zh-CN">
                <a:sym typeface="+mn-ea"/>
              </a:rPr>
              <a:t> </a:t>
            </a:r>
            <a:r>
              <a:rPr kumimoji="1" lang="zh-CN" altLang="en-US">
                <a:sym typeface="+mn-ea"/>
              </a:rPr>
              <a:t>metagel naturally undergoes </a:t>
            </a:r>
            <a:r>
              <a:rPr kumimoji="1" lang="zh-CN" altLang="en-US" b="1">
                <a:sym typeface="+mn-ea"/>
              </a:rPr>
              <a:t>degradation</a:t>
            </a:r>
            <a:r>
              <a:rPr kumimoji="1" lang="zh-CN" altLang="en-US">
                <a:sym typeface="+mn-ea"/>
              </a:rPr>
              <a:t> eliminating the necessity for</a:t>
            </a:r>
            <a:r>
              <a:rPr kumimoji="1" lang="zh-CN" altLang="en-US" strike="sngStrike">
                <a:sym typeface="+mn-ea"/>
              </a:rPr>
              <a:t> surgical extraction</a:t>
            </a:r>
            <a:endParaRPr lang="zh-CN" altLang="en-US" strike="sngStrik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7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14"/>
          <p:cNvSpPr/>
          <p:nvPr>
            <p:custDataLst>
              <p:tags r:id="rId1"/>
            </p:custDataLst>
          </p:nvPr>
        </p:nvSpPr>
        <p:spPr bwMode="auto">
          <a:xfrm>
            <a:off x="2637790" y="4471035"/>
            <a:ext cx="6923405" cy="1383030"/>
          </a:xfrm>
          <a:custGeom>
            <a:avLst/>
            <a:gdLst>
              <a:gd name="connsiteX0" fmla="*/ 4418 w 8836"/>
              <a:gd name="connsiteY0" fmla="*/ 1765 h 1765"/>
              <a:gd name="connsiteX1" fmla="*/ 8836 w 8836"/>
              <a:gd name="connsiteY1" fmla="*/ 789 h 1765"/>
              <a:gd name="connsiteX2" fmla="*/ 4400 w 8836"/>
              <a:gd name="connsiteY2" fmla="*/ 0 h 1765"/>
              <a:gd name="connsiteX3" fmla="*/ 0 w 8836"/>
              <a:gd name="connsiteY3" fmla="*/ 789 h 1765"/>
              <a:gd name="connsiteX4" fmla="*/ 4418 w 8836"/>
              <a:gd name="connsiteY4" fmla="*/ 1765 h 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6" h="1765">
                <a:moveTo>
                  <a:pt x="4418" y="1765"/>
                </a:moveTo>
                <a:lnTo>
                  <a:pt x="8836" y="789"/>
                </a:lnTo>
                <a:lnTo>
                  <a:pt x="4400" y="0"/>
                </a:lnTo>
                <a:lnTo>
                  <a:pt x="0" y="789"/>
                </a:lnTo>
                <a:lnTo>
                  <a:pt x="4418" y="1765"/>
                </a:lnTo>
                <a:close/>
              </a:path>
            </a:pathLst>
          </a:custGeom>
          <a:noFill/>
          <a:ln w="12700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15480000" scaled="1"/>
            </a:gradFill>
            <a:prstDash val="sysDash"/>
            <a:round/>
          </a:ln>
          <a:scene3d>
            <a:camera prst="orthographicFront"/>
            <a:lightRig rig="threePt" dir="t"/>
          </a:scene3d>
          <a:sp3d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图形 7"/>
          <p:cNvSpPr/>
          <p:nvPr>
            <p:custDataLst>
              <p:tags r:id="rId2"/>
            </p:custDataLst>
          </p:nvPr>
        </p:nvSpPr>
        <p:spPr>
          <a:xfrm>
            <a:off x="3291840" y="2230120"/>
            <a:ext cx="5611495" cy="2809875"/>
          </a:xfrm>
          <a:custGeom>
            <a:avLst/>
            <a:gdLst>
              <a:gd name="connsiteX0" fmla="*/ 4371527 w 4371593"/>
              <a:gd name="connsiteY0" fmla="*/ 2185549 h 2185796"/>
              <a:gd name="connsiteX1" fmla="*/ 2185730 w 4371593"/>
              <a:gd name="connsiteY1" fmla="*/ -248 h 2185796"/>
              <a:gd name="connsiteX2" fmla="*/ -68 w 4371593"/>
              <a:gd name="connsiteY2" fmla="*/ 2185549 h 218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1593" h="2185796">
                <a:moveTo>
                  <a:pt x="4371527" y="2185549"/>
                </a:moveTo>
                <a:cubicBezTo>
                  <a:pt x="4371527" y="978351"/>
                  <a:pt x="3392928" y="-248"/>
                  <a:pt x="2185730" y="-248"/>
                </a:cubicBezTo>
                <a:cubicBezTo>
                  <a:pt x="978531" y="-248"/>
                  <a:pt x="-68" y="978351"/>
                  <a:pt x="-68" y="2185549"/>
                </a:cubicBezTo>
              </a:path>
            </a:pathLst>
          </a:custGeom>
          <a:noFill/>
          <a:ln w="28575" cap="flat">
            <a:solidFill>
              <a:schemeClr val="accent1">
                <a:alpha val="25000"/>
              </a:schemeClr>
            </a:soli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任意多边形: 形状 14"/>
          <p:cNvSpPr/>
          <p:nvPr>
            <p:custDataLst>
              <p:tags r:id="rId3"/>
            </p:custDataLst>
          </p:nvPr>
        </p:nvSpPr>
        <p:spPr bwMode="auto">
          <a:xfrm>
            <a:off x="3856990" y="5201920"/>
            <a:ext cx="4485640" cy="895985"/>
          </a:xfrm>
          <a:custGeom>
            <a:avLst/>
            <a:gdLst>
              <a:gd name="connsiteX0" fmla="*/ 4418 w 8836"/>
              <a:gd name="connsiteY0" fmla="*/ 1765 h 1765"/>
              <a:gd name="connsiteX1" fmla="*/ 8836 w 8836"/>
              <a:gd name="connsiteY1" fmla="*/ 789 h 1765"/>
              <a:gd name="connsiteX2" fmla="*/ 4400 w 8836"/>
              <a:gd name="connsiteY2" fmla="*/ 0 h 1765"/>
              <a:gd name="connsiteX3" fmla="*/ 0 w 8836"/>
              <a:gd name="connsiteY3" fmla="*/ 789 h 1765"/>
              <a:gd name="connsiteX4" fmla="*/ 4418 w 8836"/>
              <a:gd name="connsiteY4" fmla="*/ 1765 h 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6" h="1765">
                <a:moveTo>
                  <a:pt x="4418" y="1765"/>
                </a:moveTo>
                <a:lnTo>
                  <a:pt x="8836" y="789"/>
                </a:lnTo>
                <a:lnTo>
                  <a:pt x="4400" y="0"/>
                </a:lnTo>
                <a:lnTo>
                  <a:pt x="0" y="789"/>
                </a:lnTo>
                <a:lnTo>
                  <a:pt x="4418" y="1765"/>
                </a:lnTo>
                <a:close/>
              </a:path>
            </a:pathLst>
          </a:custGeom>
          <a:noFill/>
          <a:ln w="12700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62000"/>
                  </a:schemeClr>
                </a:gs>
              </a:gsLst>
              <a:lin ang="15480000" scaled="1"/>
            </a:gradFill>
            <a:prstDash val="sysDash"/>
            <a:round/>
          </a:ln>
          <a:scene3d>
            <a:camera prst="orthographicFront"/>
            <a:lightRig rig="threePt" dir="t"/>
          </a:scene3d>
          <a:sp3d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: 形状 14"/>
          <p:cNvSpPr/>
          <p:nvPr>
            <p:custDataLst>
              <p:tags r:id="rId4"/>
            </p:custDataLst>
          </p:nvPr>
        </p:nvSpPr>
        <p:spPr bwMode="auto">
          <a:xfrm>
            <a:off x="4445000" y="5712460"/>
            <a:ext cx="3309620" cy="661035"/>
          </a:xfrm>
          <a:custGeom>
            <a:avLst/>
            <a:gdLst>
              <a:gd name="connsiteX0" fmla="*/ 4418 w 8836"/>
              <a:gd name="connsiteY0" fmla="*/ 1765 h 1765"/>
              <a:gd name="connsiteX1" fmla="*/ 8836 w 8836"/>
              <a:gd name="connsiteY1" fmla="*/ 789 h 1765"/>
              <a:gd name="connsiteX2" fmla="*/ 4400 w 8836"/>
              <a:gd name="connsiteY2" fmla="*/ 0 h 1765"/>
              <a:gd name="connsiteX3" fmla="*/ 0 w 8836"/>
              <a:gd name="connsiteY3" fmla="*/ 789 h 1765"/>
              <a:gd name="connsiteX4" fmla="*/ 4418 w 8836"/>
              <a:gd name="connsiteY4" fmla="*/ 1765 h 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6" h="1765">
                <a:moveTo>
                  <a:pt x="4418" y="1765"/>
                </a:moveTo>
                <a:lnTo>
                  <a:pt x="8836" y="789"/>
                </a:lnTo>
                <a:lnTo>
                  <a:pt x="4400" y="0"/>
                </a:lnTo>
                <a:lnTo>
                  <a:pt x="0" y="789"/>
                </a:lnTo>
                <a:lnTo>
                  <a:pt x="4418" y="1765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alpha val="33000"/>
                  </a:schemeClr>
                </a:gs>
                <a:gs pos="0">
                  <a:schemeClr val="accent1">
                    <a:alpha val="60000"/>
                  </a:schemeClr>
                </a:gs>
              </a:gsLst>
              <a:lin ang="15480000" scaled="1"/>
            </a:gradFill>
            <a:prstDash val="sysDash"/>
            <a:round/>
          </a:ln>
          <a:scene3d>
            <a:camera prst="orthographicFront"/>
            <a:lightRig rig="threePt" dir="t"/>
          </a:scene3d>
          <a:sp3d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5"/>
            </p:custDataLst>
          </p:nvPr>
        </p:nvSpPr>
        <p:spPr bwMode="auto">
          <a:xfrm>
            <a:off x="3288665" y="4642485"/>
            <a:ext cx="5615940" cy="1120775"/>
          </a:xfrm>
          <a:custGeom>
            <a:avLst/>
            <a:gdLst>
              <a:gd name="connsiteX0" fmla="*/ 4418 w 8836"/>
              <a:gd name="connsiteY0" fmla="*/ 1765 h 1765"/>
              <a:gd name="connsiteX1" fmla="*/ 8836 w 8836"/>
              <a:gd name="connsiteY1" fmla="*/ 789 h 1765"/>
              <a:gd name="connsiteX2" fmla="*/ 4400 w 8836"/>
              <a:gd name="connsiteY2" fmla="*/ 0 h 1765"/>
              <a:gd name="connsiteX3" fmla="*/ 0 w 8836"/>
              <a:gd name="connsiteY3" fmla="*/ 789 h 1765"/>
              <a:gd name="connsiteX4" fmla="*/ 4418 w 8836"/>
              <a:gd name="connsiteY4" fmla="*/ 1765 h 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4" h="1765">
                <a:moveTo>
                  <a:pt x="4405" y="0"/>
                </a:moveTo>
                <a:lnTo>
                  <a:pt x="7835" y="610"/>
                </a:lnTo>
                <a:lnTo>
                  <a:pt x="8844" y="610"/>
                </a:lnTo>
                <a:lnTo>
                  <a:pt x="8844" y="788"/>
                </a:lnTo>
                <a:lnTo>
                  <a:pt x="8835" y="788"/>
                </a:lnTo>
                <a:lnTo>
                  <a:pt x="8841" y="789"/>
                </a:lnTo>
                <a:lnTo>
                  <a:pt x="4423" y="1765"/>
                </a:lnTo>
                <a:lnTo>
                  <a:pt x="5" y="789"/>
                </a:lnTo>
                <a:lnTo>
                  <a:pt x="11" y="788"/>
                </a:lnTo>
                <a:lnTo>
                  <a:pt x="0" y="788"/>
                </a:lnTo>
                <a:lnTo>
                  <a:pt x="0" y="610"/>
                </a:lnTo>
                <a:lnTo>
                  <a:pt x="1003" y="610"/>
                </a:lnTo>
                <a:lnTo>
                  <a:pt x="4405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  <a:gs pos="46000">
                <a:schemeClr val="accent1"/>
              </a:gs>
            </a:gsLst>
            <a:lin ang="0" scaled="0"/>
          </a:gradFill>
          <a:ln w="9525">
            <a:noFill/>
            <a:round/>
          </a:ln>
          <a:scene3d>
            <a:camera prst="orthographicFront"/>
            <a:lightRig rig="threePt" dir="t"/>
          </a:scene3d>
          <a:sp3d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7" name="任意多边形: 形状 14"/>
          <p:cNvSpPr/>
          <p:nvPr>
            <p:custDataLst>
              <p:tags r:id="rId6"/>
            </p:custDataLst>
          </p:nvPr>
        </p:nvSpPr>
        <p:spPr bwMode="auto">
          <a:xfrm>
            <a:off x="3291840" y="4535805"/>
            <a:ext cx="5610860" cy="1120775"/>
          </a:xfrm>
          <a:custGeom>
            <a:avLst/>
            <a:gdLst>
              <a:gd name="connsiteX0" fmla="*/ 4418 w 8836"/>
              <a:gd name="connsiteY0" fmla="*/ 1765 h 1765"/>
              <a:gd name="connsiteX1" fmla="*/ 8836 w 8836"/>
              <a:gd name="connsiteY1" fmla="*/ 789 h 1765"/>
              <a:gd name="connsiteX2" fmla="*/ 4400 w 8836"/>
              <a:gd name="connsiteY2" fmla="*/ 0 h 1765"/>
              <a:gd name="connsiteX3" fmla="*/ 0 w 8836"/>
              <a:gd name="connsiteY3" fmla="*/ 789 h 1765"/>
              <a:gd name="connsiteX4" fmla="*/ 4418 w 8836"/>
              <a:gd name="connsiteY4" fmla="*/ 1765 h 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6" h="1765">
                <a:moveTo>
                  <a:pt x="4418" y="1765"/>
                </a:moveTo>
                <a:lnTo>
                  <a:pt x="8836" y="789"/>
                </a:lnTo>
                <a:lnTo>
                  <a:pt x="4400" y="0"/>
                </a:lnTo>
                <a:lnTo>
                  <a:pt x="0" y="789"/>
                </a:lnTo>
                <a:lnTo>
                  <a:pt x="4418" y="176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38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9525">
            <a:gradFill>
              <a:gsLst>
                <a:gs pos="54000">
                  <a:schemeClr val="bg1"/>
                </a:gs>
                <a:gs pos="100000">
                  <a:schemeClr val="accent1">
                    <a:lumMod val="75000"/>
                  </a:schemeClr>
                </a:gs>
              </a:gsLst>
              <a:lin ang="5880000" scaled="1"/>
            </a:gradFill>
          </a:ln>
          <a:effectLst>
            <a:outerShdw blurRad="508000" dist="317500" dir="5400000" sx="86000" sy="86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48" name="椭圆 47"/>
          <p:cNvSpPr/>
          <p:nvPr>
            <p:custDataLst>
              <p:tags r:id="rId7"/>
            </p:custDataLst>
          </p:nvPr>
        </p:nvSpPr>
        <p:spPr>
          <a:xfrm>
            <a:off x="5006340" y="5274310"/>
            <a:ext cx="1826260" cy="203200"/>
          </a:xfrm>
          <a:prstGeom prst="ellipse">
            <a:avLst/>
          </a:prstGeom>
          <a:gradFill>
            <a:gsLst>
              <a:gs pos="0">
                <a:schemeClr val="accent1">
                  <a:lumMod val="100000"/>
                  <a:alpha val="43000"/>
                </a:schemeClr>
              </a:gs>
              <a:gs pos="96000">
                <a:srgbClr val="F2F2F2">
                  <a:alpha val="0"/>
                </a:srgbClr>
              </a:gs>
              <a:gs pos="48000">
                <a:schemeClr val="accent1">
                  <a:lumMod val="100000"/>
                  <a:alpha val="2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3"/>
          <p:cNvSpPr/>
          <p:nvPr>
            <p:custDataLst>
              <p:tags r:id="rId8"/>
            </p:custDataLst>
          </p:nvPr>
        </p:nvSpPr>
        <p:spPr>
          <a:xfrm rot="1800000">
            <a:off x="5131435" y="2840355"/>
            <a:ext cx="1929765" cy="1671320"/>
          </a:xfrm>
          <a:custGeom>
            <a:avLst/>
            <a:gdLst/>
            <a:ahLst/>
            <a:cxnLst/>
            <a:rect l="0" t="0" r="0" b="0"/>
            <a:pathLst>
              <a:path w="127001" h="109987">
                <a:moveTo>
                  <a:pt x="31750" y="109986"/>
                </a:moveTo>
                <a:lnTo>
                  <a:pt x="95250" y="109986"/>
                </a:lnTo>
                <a:lnTo>
                  <a:pt x="127000" y="54993"/>
                </a:lnTo>
                <a:lnTo>
                  <a:pt x="95250" y="0"/>
                </a:lnTo>
                <a:lnTo>
                  <a:pt x="31750" y="0"/>
                </a:lnTo>
                <a:lnTo>
                  <a:pt x="0" y="5499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200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0" name="任意多边形: 形状 3"/>
          <p:cNvSpPr/>
          <p:nvPr>
            <p:custDataLst>
              <p:tags r:id="rId9"/>
            </p:custDataLst>
          </p:nvPr>
        </p:nvSpPr>
        <p:spPr>
          <a:xfrm rot="1800000">
            <a:off x="5350510" y="3030220"/>
            <a:ext cx="1490980" cy="1290955"/>
          </a:xfrm>
          <a:custGeom>
            <a:avLst/>
            <a:gdLst/>
            <a:ahLst/>
            <a:cxnLst/>
            <a:rect l="0" t="0" r="0" b="0"/>
            <a:pathLst>
              <a:path w="127001" h="109987">
                <a:moveTo>
                  <a:pt x="31750" y="109986"/>
                </a:moveTo>
                <a:lnTo>
                  <a:pt x="95250" y="109986"/>
                </a:lnTo>
                <a:lnTo>
                  <a:pt x="127000" y="54993"/>
                </a:lnTo>
                <a:lnTo>
                  <a:pt x="95250" y="0"/>
                </a:lnTo>
                <a:lnTo>
                  <a:pt x="31750" y="0"/>
                </a:lnTo>
                <a:lnTo>
                  <a:pt x="0" y="54993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1" name="任意多边形: 形状 14"/>
          <p:cNvSpPr/>
          <p:nvPr>
            <p:custDataLst>
              <p:tags r:id="rId10"/>
            </p:custDataLst>
          </p:nvPr>
        </p:nvSpPr>
        <p:spPr bwMode="auto">
          <a:xfrm>
            <a:off x="5644515" y="3156585"/>
            <a:ext cx="906780" cy="523875"/>
          </a:xfrm>
          <a:custGeom>
            <a:avLst/>
            <a:gdLst>
              <a:gd name="connsiteX0" fmla="*/ 626269 w 1252632"/>
              <a:gd name="connsiteY0" fmla="*/ 723233 h 723233"/>
              <a:gd name="connsiteX1" fmla="*/ 1252633 w 1252632"/>
              <a:gd name="connsiteY1" fmla="*/ 361569 h 723233"/>
              <a:gd name="connsiteX2" fmla="*/ 626269 w 1252632"/>
              <a:gd name="connsiteY2" fmla="*/ 0 h 723233"/>
              <a:gd name="connsiteX3" fmla="*/ 0 w 1252632"/>
              <a:gd name="connsiteY3" fmla="*/ 361569 h 723233"/>
              <a:gd name="connsiteX4" fmla="*/ 626269 w 1252632"/>
              <a:gd name="connsiteY4" fmla="*/ 723233 h 72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632" h="723233">
                <a:moveTo>
                  <a:pt x="626269" y="723233"/>
                </a:moveTo>
                <a:lnTo>
                  <a:pt x="1252633" y="361569"/>
                </a:lnTo>
                <a:lnTo>
                  <a:pt x="626269" y="0"/>
                </a:lnTo>
                <a:lnTo>
                  <a:pt x="0" y="361569"/>
                </a:lnTo>
                <a:lnTo>
                  <a:pt x="626269" y="723233"/>
                </a:lnTo>
                <a:close/>
              </a:path>
            </a:pathLst>
          </a:custGeom>
          <a:gradFill>
            <a:gsLst>
              <a:gs pos="38000">
                <a:schemeClr val="accent1">
                  <a:lumMod val="90000"/>
                  <a:lumOff val="10000"/>
                </a:schemeClr>
              </a:gs>
              <a:gs pos="70000">
                <a:schemeClr val="accent1"/>
              </a:gs>
            </a:gsLst>
            <a:lin ang="5040000" scaled="0"/>
          </a:gra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2" name="任意多边形: 形状 13"/>
          <p:cNvSpPr/>
          <p:nvPr>
            <p:custDataLst>
              <p:tags r:id="rId11"/>
            </p:custDataLst>
          </p:nvPr>
        </p:nvSpPr>
        <p:spPr bwMode="auto">
          <a:xfrm>
            <a:off x="5644515" y="3416300"/>
            <a:ext cx="453390" cy="785495"/>
          </a:xfrm>
          <a:custGeom>
            <a:avLst/>
            <a:gdLst>
              <a:gd name="connsiteX0" fmla="*/ 626269 w 626268"/>
              <a:gd name="connsiteY0" fmla="*/ 361664 h 1084802"/>
              <a:gd name="connsiteX1" fmla="*/ 0 w 626268"/>
              <a:gd name="connsiteY1" fmla="*/ 0 h 1084802"/>
              <a:gd name="connsiteX2" fmla="*/ 0 w 626268"/>
              <a:gd name="connsiteY2" fmla="*/ 723233 h 1084802"/>
              <a:gd name="connsiteX3" fmla="*/ 626269 w 626268"/>
              <a:gd name="connsiteY3" fmla="*/ 1084802 h 1084802"/>
              <a:gd name="connsiteX4" fmla="*/ 626269 w 626268"/>
              <a:gd name="connsiteY4" fmla="*/ 361664 h 108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268" h="1084802">
                <a:moveTo>
                  <a:pt x="626269" y="361664"/>
                </a:moveTo>
                <a:lnTo>
                  <a:pt x="0" y="0"/>
                </a:lnTo>
                <a:lnTo>
                  <a:pt x="0" y="723233"/>
                </a:lnTo>
                <a:lnTo>
                  <a:pt x="626269" y="1084802"/>
                </a:lnTo>
                <a:lnTo>
                  <a:pt x="626269" y="361664"/>
                </a:lnTo>
                <a:close/>
              </a:path>
            </a:pathLst>
          </a:custGeom>
          <a:gradFill>
            <a:gsLst>
              <a:gs pos="20000">
                <a:schemeClr val="accent1">
                  <a:lumMod val="90000"/>
                  <a:lumOff val="10000"/>
                </a:schemeClr>
              </a:gs>
              <a:gs pos="70000">
                <a:schemeClr val="accent1"/>
              </a:gs>
            </a:gsLst>
            <a:lin ang="2100000" scaled="0"/>
          </a:gradFill>
          <a:ln w="12700">
            <a:gradFill>
              <a:gsLst>
                <a:gs pos="54000">
                  <a:srgbClr val="FFFFFF">
                    <a:alpha val="0"/>
                  </a:srgbClr>
                </a:gs>
                <a:gs pos="0">
                  <a:srgbClr val="FFFFFF"/>
                </a:gs>
              </a:gsLst>
              <a:lin ang="8340000" scaled="1"/>
            </a:gradFill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3" name="任意多边形: 形状 15"/>
          <p:cNvSpPr/>
          <p:nvPr>
            <p:custDataLst>
              <p:tags r:id="rId12"/>
            </p:custDataLst>
          </p:nvPr>
        </p:nvSpPr>
        <p:spPr bwMode="auto">
          <a:xfrm>
            <a:off x="6097270" y="3416300"/>
            <a:ext cx="453390" cy="785495"/>
          </a:xfrm>
          <a:custGeom>
            <a:avLst/>
            <a:gdLst>
              <a:gd name="connsiteX0" fmla="*/ 0 w 626363"/>
              <a:gd name="connsiteY0" fmla="*/ 361664 h 1084802"/>
              <a:gd name="connsiteX1" fmla="*/ 626364 w 626363"/>
              <a:gd name="connsiteY1" fmla="*/ 0 h 1084802"/>
              <a:gd name="connsiteX2" fmla="*/ 626364 w 626363"/>
              <a:gd name="connsiteY2" fmla="*/ 723233 h 1084802"/>
              <a:gd name="connsiteX3" fmla="*/ 0 w 626363"/>
              <a:gd name="connsiteY3" fmla="*/ 1084802 h 1084802"/>
              <a:gd name="connsiteX4" fmla="*/ 0 w 626363"/>
              <a:gd name="connsiteY4" fmla="*/ 361664 h 108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3" h="1084802">
                <a:moveTo>
                  <a:pt x="0" y="361664"/>
                </a:moveTo>
                <a:lnTo>
                  <a:pt x="626364" y="0"/>
                </a:lnTo>
                <a:lnTo>
                  <a:pt x="626364" y="723233"/>
                </a:lnTo>
                <a:lnTo>
                  <a:pt x="0" y="1084802"/>
                </a:lnTo>
                <a:lnTo>
                  <a:pt x="0" y="36166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70000">
                <a:schemeClr val="accent1"/>
              </a:gs>
            </a:gsLst>
            <a:lin ang="0" scaled="0"/>
          </a:gradFill>
          <a:ln w="12700">
            <a:gradFill>
              <a:gsLst>
                <a:gs pos="54000">
                  <a:srgbClr val="FFFFFF">
                    <a:alpha val="0"/>
                  </a:srgbClr>
                </a:gs>
                <a:gs pos="0">
                  <a:srgbClr val="FFFFFF"/>
                </a:gs>
              </a:gsLst>
              <a:lin ang="2100000" scaled="1"/>
            </a:gradFill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4" name="矩形 53"/>
          <p:cNvSpPr/>
          <p:nvPr>
            <p:custDataLst>
              <p:tags r:id="rId13"/>
            </p:custDataLst>
          </p:nvPr>
        </p:nvSpPr>
        <p:spPr>
          <a:xfrm>
            <a:off x="3648075" y="4501515"/>
            <a:ext cx="5170170" cy="10293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wireless monitoring of physiological 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parameters in various bodily locations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椭圆 29"/>
          <p:cNvSpPr/>
          <p:nvPr>
            <p:custDataLst>
              <p:tags r:id="rId14"/>
            </p:custDataLst>
          </p:nvPr>
        </p:nvSpPr>
        <p:spPr>
          <a:xfrm>
            <a:off x="3241675" y="3907155"/>
            <a:ext cx="427355" cy="42735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0"/>
          </a:gradFill>
          <a:ln w="3175">
            <a:solidFill>
              <a:schemeClr val="bg1"/>
            </a:solidFill>
          </a:ln>
          <a:effectLst>
            <a:outerShdw blurRad="2032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3" name="椭圆 32"/>
          <p:cNvSpPr/>
          <p:nvPr>
            <p:custDataLst>
              <p:tags r:id="rId15"/>
            </p:custDataLst>
          </p:nvPr>
        </p:nvSpPr>
        <p:spPr>
          <a:xfrm>
            <a:off x="4333875" y="2517775"/>
            <a:ext cx="427355" cy="42735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0"/>
          </a:gradFill>
          <a:ln w="3175">
            <a:solidFill>
              <a:schemeClr val="bg1"/>
            </a:solidFill>
          </a:ln>
          <a:effectLst>
            <a:outerShdw blurRad="2032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5" name="椭圆 34"/>
          <p:cNvSpPr/>
          <p:nvPr>
            <p:custDataLst>
              <p:tags r:id="rId16"/>
            </p:custDataLst>
          </p:nvPr>
        </p:nvSpPr>
        <p:spPr>
          <a:xfrm>
            <a:off x="8541385" y="3907155"/>
            <a:ext cx="427355" cy="42735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0"/>
          </a:gradFill>
          <a:ln w="3175">
            <a:solidFill>
              <a:schemeClr val="bg1"/>
            </a:solidFill>
          </a:ln>
          <a:effectLst>
            <a:outerShdw blurRad="2032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8" name="椭圆 37"/>
          <p:cNvSpPr/>
          <p:nvPr>
            <p:custDataLst>
              <p:tags r:id="rId17"/>
            </p:custDataLst>
          </p:nvPr>
        </p:nvSpPr>
        <p:spPr>
          <a:xfrm>
            <a:off x="7428230" y="2506980"/>
            <a:ext cx="427355" cy="42735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0"/>
          </a:gradFill>
          <a:ln w="3175">
            <a:solidFill>
              <a:schemeClr val="bg1"/>
            </a:solidFill>
          </a:ln>
          <a:effectLst>
            <a:outerShdw blurRad="2032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18"/>
            </p:custDataLst>
          </p:nvPr>
        </p:nvSpPr>
        <p:spPr>
          <a:xfrm>
            <a:off x="9154795" y="3940810"/>
            <a:ext cx="2059305" cy="2755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………………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9"/>
            </p:custDataLst>
          </p:nvPr>
        </p:nvSpPr>
        <p:spPr>
          <a:xfrm>
            <a:off x="7187243" y="1782284"/>
            <a:ext cx="4662170" cy="69913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incorporating responsive components for specific detections</a:t>
            </a:r>
            <a:endParaRPr lang="zh-CN" altLang="en-US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0"/>
            </p:custDataLst>
          </p:nvPr>
        </p:nvSpPr>
        <p:spPr>
          <a:xfrm>
            <a:off x="688340" y="3741420"/>
            <a:ext cx="2362200" cy="5353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ym typeface="+mn-ea"/>
              </a:rPr>
              <a:t>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disease prevention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1"/>
            </p:custDataLst>
          </p:nvPr>
        </p:nvSpPr>
        <p:spPr>
          <a:xfrm>
            <a:off x="1387475" y="2184400"/>
            <a:ext cx="2754630" cy="69913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ym typeface="+mn-ea"/>
              </a:rPr>
              <a:t>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prognosis guidance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8" name="图片 5" descr="343435383036303b343532343134393bcdb7c4d4b7e7b1a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36553" y="4002033"/>
            <a:ext cx="237599" cy="237599"/>
          </a:xfrm>
          <a:prstGeom prst="rect">
            <a:avLst/>
          </a:prstGeom>
        </p:spPr>
      </p:pic>
      <p:pic>
        <p:nvPicPr>
          <p:cNvPr id="29" name="图片 15" descr="343439383331313b343532303033313bd3a6d3c3c9ccb3c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443152" y="2627052"/>
            <a:ext cx="208800" cy="208800"/>
          </a:xfrm>
          <a:prstGeom prst="rect">
            <a:avLst/>
          </a:prstGeom>
        </p:spPr>
      </p:pic>
      <p:pic>
        <p:nvPicPr>
          <p:cNvPr id="31" name="图片 12" descr="343439383331313b343532303032383bbfcdbba7b9dcc0ed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531735" y="2601294"/>
            <a:ext cx="225712" cy="225712"/>
          </a:xfrm>
          <a:prstGeom prst="rect">
            <a:avLst/>
          </a:prstGeom>
        </p:spPr>
      </p:pic>
      <p:pic>
        <p:nvPicPr>
          <p:cNvPr id="32" name="图片 19" descr="343435383038363b343532323339393bd6b4d0d0d5aad2aa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652995" y="4000500"/>
            <a:ext cx="216000" cy="216000"/>
          </a:xfrm>
          <a:prstGeom prst="rect">
            <a:avLst/>
          </a:prstGeom>
          <a:effectLst/>
        </p:spPr>
      </p:pic>
      <p:grpSp>
        <p:nvGrpSpPr>
          <p:cNvPr id="21" name="组合 20"/>
          <p:cNvGrpSpPr/>
          <p:nvPr/>
        </p:nvGrpSpPr>
        <p:grpSpPr>
          <a:xfrm>
            <a:off x="309245" y="471805"/>
            <a:ext cx="11380470" cy="643255"/>
            <a:chOff x="123" y="607"/>
            <a:chExt cx="17922" cy="1013"/>
          </a:xfrm>
        </p:grpSpPr>
        <p:sp>
          <p:nvSpPr>
            <p:cNvPr id="22" name="标题 1"/>
            <p:cNvSpPr txBox="1"/>
            <p:nvPr/>
          </p:nvSpPr>
          <p:spPr>
            <a:xfrm>
              <a:off x="1240" y="607"/>
              <a:ext cx="16805" cy="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5400000">
              <a:off x="4266" y="-1756"/>
              <a:ext cx="150" cy="66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62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4" name="标题 1"/>
            <p:cNvSpPr txBox="1"/>
            <p:nvPr/>
          </p:nvSpPr>
          <p:spPr>
            <a:xfrm rot="19381400" flipH="1">
              <a:off x="123" y="732"/>
              <a:ext cx="1029" cy="687"/>
            </a:xfrm>
            <a:custGeom>
              <a:avLst/>
              <a:gdLst>
                <a:gd name="connsiteX0" fmla="*/ 362469 w 653381"/>
                <a:gd name="connsiteY0" fmla="*/ 4241 h 436022"/>
                <a:gd name="connsiteX1" fmla="*/ 396364 w 653381"/>
                <a:gd name="connsiteY1" fmla="*/ 61368 h 436022"/>
                <a:gd name="connsiteX2" fmla="*/ 396732 w 653381"/>
                <a:gd name="connsiteY2" fmla="*/ 137992 h 436022"/>
                <a:gd name="connsiteX3" fmla="*/ 572317 w 653381"/>
                <a:gd name="connsiteY3" fmla="*/ 137992 h 436022"/>
                <a:gd name="connsiteX4" fmla="*/ 653381 w 653381"/>
                <a:gd name="connsiteY4" fmla="*/ 219056 h 436022"/>
                <a:gd name="connsiteX5" fmla="*/ 572317 w 653381"/>
                <a:gd name="connsiteY5" fmla="*/ 300120 h 436022"/>
                <a:gd name="connsiteX6" fmla="*/ 397511 w 653381"/>
                <a:gd name="connsiteY6" fmla="*/ 300120 h 436022"/>
                <a:gd name="connsiteX7" fmla="*/ 397862 w 653381"/>
                <a:gd name="connsiteY7" fmla="*/ 373034 h 436022"/>
                <a:gd name="connsiteX8" fmla="*/ 305140 w 653381"/>
                <a:gd name="connsiteY8" fmla="*/ 427039 h 436022"/>
                <a:gd name="connsiteX9" fmla="*/ 33218 w 653381"/>
                <a:gd name="connsiteY9" fmla="*/ 271065 h 436022"/>
                <a:gd name="connsiteX10" fmla="*/ 33021 w 653381"/>
                <a:gd name="connsiteY10" fmla="*/ 163763 h 436022"/>
                <a:gd name="connsiteX11" fmla="*/ 302805 w 653381"/>
                <a:gd name="connsiteY11" fmla="*/ 7703 h 436022"/>
                <a:gd name="connsiteX12" fmla="*/ 362469 w 653381"/>
                <a:gd name="connsiteY12" fmla="*/ 4241 h 436022"/>
              </a:gdLst>
              <a:ahLst/>
              <a:cxnLst/>
              <a:rect l="l" t="t" r="r" b="b"/>
              <a:pathLst>
                <a:path w="653381" h="436022">
                  <a:moveTo>
                    <a:pt x="362469" y="4241"/>
                  </a:moveTo>
                  <a:cubicBezTo>
                    <a:pt x="378628" y="10999"/>
                    <a:pt x="392701" y="27110"/>
                    <a:pt x="396364" y="61368"/>
                  </a:cubicBezTo>
                  <a:lnTo>
                    <a:pt x="396732" y="137992"/>
                  </a:lnTo>
                  <a:lnTo>
                    <a:pt x="572317" y="137992"/>
                  </a:lnTo>
                  <a:cubicBezTo>
                    <a:pt x="617087" y="137992"/>
                    <a:pt x="653381" y="174286"/>
                    <a:pt x="653381" y="219056"/>
                  </a:cubicBezTo>
                  <a:cubicBezTo>
                    <a:pt x="653381" y="263826"/>
                    <a:pt x="617087" y="300120"/>
                    <a:pt x="572317" y="300120"/>
                  </a:cubicBezTo>
                  <a:lnTo>
                    <a:pt x="397511" y="300120"/>
                  </a:lnTo>
                  <a:lnTo>
                    <a:pt x="397862" y="373034"/>
                  </a:lnTo>
                  <a:cubicBezTo>
                    <a:pt x="397862" y="373034"/>
                    <a:pt x="389002" y="464424"/>
                    <a:pt x="305140" y="427039"/>
                  </a:cubicBezTo>
                  <a:lnTo>
                    <a:pt x="33218" y="271065"/>
                  </a:lnTo>
                  <a:cubicBezTo>
                    <a:pt x="33218" y="271065"/>
                    <a:pt x="-41392" y="217550"/>
                    <a:pt x="33021" y="163763"/>
                  </a:cubicBezTo>
                  <a:lnTo>
                    <a:pt x="302805" y="7703"/>
                  </a:lnTo>
                  <a:cubicBezTo>
                    <a:pt x="302805" y="7703"/>
                    <a:pt x="335536" y="-7020"/>
                    <a:pt x="362469" y="4241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9" name="组合 128" descr="7b0a202020202274657874626f78223a2022220a7d0a"/>
          <p:cNvGrpSpPr/>
          <p:nvPr/>
        </p:nvGrpSpPr>
        <p:grpSpPr>
          <a:xfrm>
            <a:off x="5126990" y="274955"/>
            <a:ext cx="6802755" cy="1459865"/>
            <a:chOff x="5783" y="3452"/>
            <a:chExt cx="7634" cy="389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5783" y="3452"/>
              <a:ext cx="7634" cy="3896"/>
              <a:chOff x="5825" y="3467"/>
              <a:chExt cx="7634" cy="389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5825" y="3467"/>
                <a:ext cx="7635" cy="3897"/>
                <a:chOff x="5844" y="3471"/>
                <a:chExt cx="7635" cy="3897"/>
              </a:xfrm>
            </p:grpSpPr>
            <p:grpSp>
              <p:nvGrpSpPr>
                <p:cNvPr id="36" name="组合 35"/>
                <p:cNvGrpSpPr/>
                <p:nvPr/>
              </p:nvGrpSpPr>
              <p:grpSpPr>
                <a:xfrm>
                  <a:off x="5844" y="3471"/>
                  <a:ext cx="7475" cy="3876"/>
                  <a:chOff x="5844" y="3471"/>
                  <a:chExt cx="7475" cy="3876"/>
                </a:xfrm>
              </p:grpSpPr>
              <p:sp>
                <p:nvSpPr>
                  <p:cNvPr id="37" name="任意多边形 36"/>
                  <p:cNvSpPr/>
                  <p:nvPr/>
                </p:nvSpPr>
                <p:spPr>
                  <a:xfrm>
                    <a:off x="5844" y="3507"/>
                    <a:ext cx="804" cy="3840"/>
                  </a:xfrm>
                  <a:custGeom>
                    <a:avLst/>
                    <a:gdLst>
                      <a:gd name="connsiteX0" fmla="*/ 804 w 804"/>
                      <a:gd name="connsiteY0" fmla="*/ 0 h 3840"/>
                      <a:gd name="connsiteX1" fmla="*/ 0 w 804"/>
                      <a:gd name="connsiteY1" fmla="*/ 12 h 3840"/>
                      <a:gd name="connsiteX2" fmla="*/ 0 w 804"/>
                      <a:gd name="connsiteY2" fmla="*/ 3840 h 3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04" h="3840">
                        <a:moveTo>
                          <a:pt x="804" y="0"/>
                        </a:moveTo>
                        <a:lnTo>
                          <a:pt x="0" y="12"/>
                        </a:lnTo>
                        <a:lnTo>
                          <a:pt x="0" y="3840"/>
                        </a:lnTo>
                      </a:path>
                    </a:pathLst>
                  </a:custGeom>
                  <a:noFill/>
                  <a:ln w="28575">
                    <a:solidFill>
                      <a:srgbClr val="61B9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任意多边形 38"/>
                  <p:cNvSpPr/>
                  <p:nvPr/>
                </p:nvSpPr>
                <p:spPr>
                  <a:xfrm>
                    <a:off x="6626" y="3507"/>
                    <a:ext cx="2325" cy="165"/>
                  </a:xfrm>
                  <a:custGeom>
                    <a:avLst/>
                    <a:gdLst>
                      <a:gd name="connsiteX0" fmla="*/ 0 w 2325"/>
                      <a:gd name="connsiteY0" fmla="*/ 0 h 165"/>
                      <a:gd name="connsiteX1" fmla="*/ 157 w 2325"/>
                      <a:gd name="connsiteY1" fmla="*/ 165 h 165"/>
                      <a:gd name="connsiteX2" fmla="*/ 2325 w 2325"/>
                      <a:gd name="connsiteY2" fmla="*/ 165 h 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25" h="165">
                        <a:moveTo>
                          <a:pt x="0" y="0"/>
                        </a:moveTo>
                        <a:lnTo>
                          <a:pt x="157" y="165"/>
                        </a:lnTo>
                        <a:lnTo>
                          <a:pt x="2325" y="165"/>
                        </a:lnTo>
                      </a:path>
                    </a:pathLst>
                  </a:custGeom>
                  <a:noFill/>
                  <a:ln w="28575">
                    <a:solidFill>
                      <a:srgbClr val="61B9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0" name="组合 39"/>
                  <p:cNvGrpSpPr/>
                  <p:nvPr/>
                </p:nvGrpSpPr>
                <p:grpSpPr>
                  <a:xfrm>
                    <a:off x="6928" y="3471"/>
                    <a:ext cx="1434" cy="120"/>
                    <a:chOff x="6878" y="3501"/>
                    <a:chExt cx="1434" cy="120"/>
                  </a:xfrm>
                </p:grpSpPr>
                <p:sp>
                  <p:nvSpPr>
                    <p:cNvPr id="41" name="燕尾形 40"/>
                    <p:cNvSpPr/>
                    <p:nvPr/>
                  </p:nvSpPr>
                  <p:spPr>
                    <a:xfrm>
                      <a:off x="6878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燕尾形 41"/>
                    <p:cNvSpPr/>
                    <p:nvPr/>
                  </p:nvSpPr>
                  <p:spPr>
                    <a:xfrm>
                      <a:off x="7024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84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燕尾形 42"/>
                    <p:cNvSpPr/>
                    <p:nvPr/>
                  </p:nvSpPr>
                  <p:spPr>
                    <a:xfrm>
                      <a:off x="7170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77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燕尾形 43"/>
                    <p:cNvSpPr/>
                    <p:nvPr/>
                  </p:nvSpPr>
                  <p:spPr>
                    <a:xfrm>
                      <a:off x="7316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69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燕尾形 44"/>
                    <p:cNvSpPr/>
                    <p:nvPr/>
                  </p:nvSpPr>
                  <p:spPr>
                    <a:xfrm>
                      <a:off x="7462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66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燕尾形 45"/>
                    <p:cNvSpPr/>
                    <p:nvPr/>
                  </p:nvSpPr>
                  <p:spPr>
                    <a:xfrm>
                      <a:off x="7608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62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燕尾形 54"/>
                    <p:cNvSpPr/>
                    <p:nvPr/>
                  </p:nvSpPr>
                  <p:spPr>
                    <a:xfrm>
                      <a:off x="7754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59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燕尾形 55"/>
                    <p:cNvSpPr/>
                    <p:nvPr/>
                  </p:nvSpPr>
                  <p:spPr>
                    <a:xfrm>
                      <a:off x="7900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53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燕尾形 56"/>
                    <p:cNvSpPr/>
                    <p:nvPr/>
                  </p:nvSpPr>
                  <p:spPr>
                    <a:xfrm>
                      <a:off x="8046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45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燕尾形 57"/>
                    <p:cNvSpPr/>
                    <p:nvPr/>
                  </p:nvSpPr>
                  <p:spPr>
                    <a:xfrm>
                      <a:off x="8192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36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59" name="任意多边形 58"/>
                  <p:cNvSpPr/>
                  <p:nvPr/>
                </p:nvSpPr>
                <p:spPr>
                  <a:xfrm flipH="1">
                    <a:off x="8924" y="3511"/>
                    <a:ext cx="4395" cy="173"/>
                  </a:xfrm>
                  <a:custGeom>
                    <a:avLst/>
                    <a:gdLst>
                      <a:gd name="connsiteX0" fmla="*/ 4395 w 4395"/>
                      <a:gd name="connsiteY0" fmla="*/ 173 h 173"/>
                      <a:gd name="connsiteX1" fmla="*/ 4252 w 4395"/>
                      <a:gd name="connsiteY1" fmla="*/ 1 h 173"/>
                      <a:gd name="connsiteX2" fmla="*/ 0 w 4395"/>
                      <a:gd name="connsiteY2" fmla="*/ 0 h 173"/>
                      <a:gd name="connsiteX3" fmla="*/ 3457 w 4395"/>
                      <a:gd name="connsiteY3" fmla="*/ 1 h 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95" h="173">
                        <a:moveTo>
                          <a:pt x="4395" y="173"/>
                        </a:moveTo>
                        <a:lnTo>
                          <a:pt x="4252" y="1"/>
                        </a:lnTo>
                        <a:lnTo>
                          <a:pt x="0" y="0"/>
                        </a:lnTo>
                        <a:lnTo>
                          <a:pt x="3457" y="1"/>
                        </a:lnTo>
                      </a:path>
                    </a:pathLst>
                  </a:custGeom>
                  <a:noFill/>
                  <a:ln w="28575">
                    <a:solidFill>
                      <a:srgbClr val="61B9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0" name="组合 59"/>
                <p:cNvGrpSpPr/>
                <p:nvPr/>
              </p:nvGrpSpPr>
              <p:grpSpPr>
                <a:xfrm flipH="1" flipV="1">
                  <a:off x="6010" y="3492"/>
                  <a:ext cx="7469" cy="3876"/>
                  <a:chOff x="5844" y="3471"/>
                  <a:chExt cx="7469" cy="3876"/>
                </a:xfrm>
              </p:grpSpPr>
              <p:sp>
                <p:nvSpPr>
                  <p:cNvPr id="61" name="任意多边形 60"/>
                  <p:cNvSpPr/>
                  <p:nvPr/>
                </p:nvSpPr>
                <p:spPr>
                  <a:xfrm>
                    <a:off x="5844" y="3507"/>
                    <a:ext cx="804" cy="3840"/>
                  </a:xfrm>
                  <a:custGeom>
                    <a:avLst/>
                    <a:gdLst>
                      <a:gd name="connsiteX0" fmla="*/ 804 w 804"/>
                      <a:gd name="connsiteY0" fmla="*/ 0 h 3840"/>
                      <a:gd name="connsiteX1" fmla="*/ 0 w 804"/>
                      <a:gd name="connsiteY1" fmla="*/ 12 h 3840"/>
                      <a:gd name="connsiteX2" fmla="*/ 0 w 804"/>
                      <a:gd name="connsiteY2" fmla="*/ 3840 h 3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04" h="3840">
                        <a:moveTo>
                          <a:pt x="804" y="0"/>
                        </a:moveTo>
                        <a:lnTo>
                          <a:pt x="0" y="12"/>
                        </a:lnTo>
                        <a:lnTo>
                          <a:pt x="0" y="3840"/>
                        </a:lnTo>
                      </a:path>
                    </a:pathLst>
                  </a:custGeom>
                  <a:noFill/>
                  <a:ln w="28575">
                    <a:solidFill>
                      <a:srgbClr val="61B9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任意多边形 61"/>
                  <p:cNvSpPr/>
                  <p:nvPr/>
                </p:nvSpPr>
                <p:spPr>
                  <a:xfrm>
                    <a:off x="6626" y="3507"/>
                    <a:ext cx="2325" cy="165"/>
                  </a:xfrm>
                  <a:custGeom>
                    <a:avLst/>
                    <a:gdLst>
                      <a:gd name="connsiteX0" fmla="*/ 0 w 2325"/>
                      <a:gd name="connsiteY0" fmla="*/ 0 h 165"/>
                      <a:gd name="connsiteX1" fmla="*/ 157 w 2325"/>
                      <a:gd name="connsiteY1" fmla="*/ 165 h 165"/>
                      <a:gd name="connsiteX2" fmla="*/ 2325 w 2325"/>
                      <a:gd name="connsiteY2" fmla="*/ 165 h 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25" h="165">
                        <a:moveTo>
                          <a:pt x="0" y="0"/>
                        </a:moveTo>
                        <a:lnTo>
                          <a:pt x="157" y="165"/>
                        </a:lnTo>
                        <a:lnTo>
                          <a:pt x="2325" y="165"/>
                        </a:lnTo>
                      </a:path>
                    </a:pathLst>
                  </a:custGeom>
                  <a:noFill/>
                  <a:ln w="28575">
                    <a:solidFill>
                      <a:srgbClr val="61B9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63" name="组合 62"/>
                  <p:cNvGrpSpPr/>
                  <p:nvPr/>
                </p:nvGrpSpPr>
                <p:grpSpPr>
                  <a:xfrm>
                    <a:off x="6928" y="3471"/>
                    <a:ext cx="1434" cy="120"/>
                    <a:chOff x="6878" y="3501"/>
                    <a:chExt cx="1434" cy="120"/>
                  </a:xfrm>
                </p:grpSpPr>
                <p:sp>
                  <p:nvSpPr>
                    <p:cNvPr id="64" name="燕尾形 63"/>
                    <p:cNvSpPr/>
                    <p:nvPr/>
                  </p:nvSpPr>
                  <p:spPr>
                    <a:xfrm>
                      <a:off x="6878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燕尾形 64"/>
                    <p:cNvSpPr/>
                    <p:nvPr/>
                  </p:nvSpPr>
                  <p:spPr>
                    <a:xfrm>
                      <a:off x="7024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84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燕尾形 65"/>
                    <p:cNvSpPr/>
                    <p:nvPr/>
                  </p:nvSpPr>
                  <p:spPr>
                    <a:xfrm>
                      <a:off x="7170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77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燕尾形 66"/>
                    <p:cNvSpPr/>
                    <p:nvPr/>
                  </p:nvSpPr>
                  <p:spPr>
                    <a:xfrm>
                      <a:off x="7316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69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燕尾形 67"/>
                    <p:cNvSpPr/>
                    <p:nvPr/>
                  </p:nvSpPr>
                  <p:spPr>
                    <a:xfrm>
                      <a:off x="7462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66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燕尾形 68"/>
                    <p:cNvSpPr/>
                    <p:nvPr/>
                  </p:nvSpPr>
                  <p:spPr>
                    <a:xfrm>
                      <a:off x="7608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62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燕尾形 69"/>
                    <p:cNvSpPr/>
                    <p:nvPr/>
                  </p:nvSpPr>
                  <p:spPr>
                    <a:xfrm>
                      <a:off x="7754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59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" name="燕尾形 70"/>
                    <p:cNvSpPr/>
                    <p:nvPr/>
                  </p:nvSpPr>
                  <p:spPr>
                    <a:xfrm>
                      <a:off x="7900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53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燕尾形 71"/>
                    <p:cNvSpPr/>
                    <p:nvPr/>
                  </p:nvSpPr>
                  <p:spPr>
                    <a:xfrm>
                      <a:off x="8046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45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燕尾形 72"/>
                    <p:cNvSpPr/>
                    <p:nvPr/>
                  </p:nvSpPr>
                  <p:spPr>
                    <a:xfrm>
                      <a:off x="8192" y="3501"/>
                      <a:ext cx="120" cy="120"/>
                    </a:xfrm>
                    <a:prstGeom prst="chevron">
                      <a:avLst/>
                    </a:prstGeom>
                    <a:solidFill>
                      <a:srgbClr val="61B9EB">
                        <a:alpha val="36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74" name="任意多边形 73"/>
                  <p:cNvSpPr/>
                  <p:nvPr/>
                </p:nvSpPr>
                <p:spPr>
                  <a:xfrm flipH="1">
                    <a:off x="8918" y="3511"/>
                    <a:ext cx="4395" cy="173"/>
                  </a:xfrm>
                  <a:custGeom>
                    <a:avLst/>
                    <a:gdLst>
                      <a:gd name="connsiteX0" fmla="*/ 4395 w 4395"/>
                      <a:gd name="connsiteY0" fmla="*/ 173 h 173"/>
                      <a:gd name="connsiteX1" fmla="*/ 4252 w 4395"/>
                      <a:gd name="connsiteY1" fmla="*/ 1 h 173"/>
                      <a:gd name="connsiteX2" fmla="*/ 0 w 4395"/>
                      <a:gd name="connsiteY2" fmla="*/ 0 h 173"/>
                      <a:gd name="connsiteX3" fmla="*/ 3457 w 4395"/>
                      <a:gd name="connsiteY3" fmla="*/ 1 h 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95" h="173">
                        <a:moveTo>
                          <a:pt x="4395" y="173"/>
                        </a:moveTo>
                        <a:lnTo>
                          <a:pt x="4252" y="1"/>
                        </a:lnTo>
                        <a:lnTo>
                          <a:pt x="0" y="0"/>
                        </a:lnTo>
                        <a:lnTo>
                          <a:pt x="3457" y="1"/>
                        </a:lnTo>
                      </a:path>
                    </a:pathLst>
                  </a:custGeom>
                  <a:noFill/>
                  <a:ln w="28575">
                    <a:solidFill>
                      <a:srgbClr val="61B9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17" name="组合 116"/>
              <p:cNvGrpSpPr/>
              <p:nvPr/>
            </p:nvGrpSpPr>
            <p:grpSpPr>
              <a:xfrm>
                <a:off x="5987" y="3693"/>
                <a:ext cx="7310" cy="3445"/>
                <a:chOff x="5987" y="3693"/>
                <a:chExt cx="7310" cy="3445"/>
              </a:xfrm>
            </p:grpSpPr>
            <p:grpSp>
              <p:nvGrpSpPr>
                <p:cNvPr id="103" name="组合 102"/>
                <p:cNvGrpSpPr/>
                <p:nvPr/>
              </p:nvGrpSpPr>
              <p:grpSpPr>
                <a:xfrm>
                  <a:off x="5987" y="3693"/>
                  <a:ext cx="7311" cy="3281"/>
                  <a:chOff x="6019" y="3693"/>
                  <a:chExt cx="7311" cy="3281"/>
                </a:xfrm>
              </p:grpSpPr>
              <p:sp>
                <p:nvSpPr>
                  <p:cNvPr id="75" name="任意多边形 74"/>
                  <p:cNvSpPr/>
                  <p:nvPr/>
                </p:nvSpPr>
                <p:spPr>
                  <a:xfrm>
                    <a:off x="6019" y="3866"/>
                    <a:ext cx="2944" cy="3108"/>
                  </a:xfrm>
                  <a:custGeom>
                    <a:avLst/>
                    <a:gdLst>
                      <a:gd name="connsiteX0" fmla="*/ 0 w 2944"/>
                      <a:gd name="connsiteY0" fmla="*/ 3108 h 3108"/>
                      <a:gd name="connsiteX1" fmla="*/ 0 w 2944"/>
                      <a:gd name="connsiteY1" fmla="*/ 0 h 3108"/>
                      <a:gd name="connsiteX2" fmla="*/ 2944 w 2944"/>
                      <a:gd name="connsiteY2" fmla="*/ 16 h 3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44" h="3108">
                        <a:moveTo>
                          <a:pt x="0" y="3108"/>
                        </a:moveTo>
                        <a:lnTo>
                          <a:pt x="0" y="0"/>
                        </a:lnTo>
                        <a:lnTo>
                          <a:pt x="2944" y="16"/>
                        </a:lnTo>
                      </a:path>
                    </a:pathLst>
                  </a:custGeom>
                  <a:noFill/>
                  <a:ln w="19050">
                    <a:solidFill>
                      <a:srgbClr val="61B9EB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" name="任意多边形 75"/>
                  <p:cNvSpPr/>
                  <p:nvPr/>
                </p:nvSpPr>
                <p:spPr>
                  <a:xfrm flipH="1" flipV="1">
                    <a:off x="8951" y="3735"/>
                    <a:ext cx="2940" cy="157"/>
                  </a:xfrm>
                  <a:custGeom>
                    <a:avLst/>
                    <a:gdLst>
                      <a:gd name="connsiteX0" fmla="*/ 2940 w 2940"/>
                      <a:gd name="connsiteY0" fmla="*/ 0 h 157"/>
                      <a:gd name="connsiteX1" fmla="*/ 2797 w 2940"/>
                      <a:gd name="connsiteY1" fmla="*/ 157 h 157"/>
                      <a:gd name="connsiteX2" fmla="*/ 0 w 2940"/>
                      <a:gd name="connsiteY2" fmla="*/ 157 h 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40" h="157">
                        <a:moveTo>
                          <a:pt x="2940" y="0"/>
                        </a:moveTo>
                        <a:lnTo>
                          <a:pt x="2797" y="157"/>
                        </a:lnTo>
                        <a:lnTo>
                          <a:pt x="0" y="157"/>
                        </a:lnTo>
                      </a:path>
                    </a:pathLst>
                  </a:custGeom>
                  <a:noFill/>
                  <a:ln w="19050">
                    <a:solidFill>
                      <a:srgbClr val="61B9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02" name="组合 101"/>
                  <p:cNvGrpSpPr/>
                  <p:nvPr/>
                </p:nvGrpSpPr>
                <p:grpSpPr>
                  <a:xfrm>
                    <a:off x="11862" y="3693"/>
                    <a:ext cx="1468" cy="84"/>
                    <a:chOff x="11877" y="3735"/>
                    <a:chExt cx="1468" cy="84"/>
                  </a:xfrm>
                </p:grpSpPr>
                <p:sp>
                  <p:nvSpPr>
                    <p:cNvPr id="77" name="椭圆 76"/>
                    <p:cNvSpPr/>
                    <p:nvPr/>
                  </p:nvSpPr>
                  <p:spPr>
                    <a:xfrm flipH="1" flipV="1">
                      <a:off x="11877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椭圆 93"/>
                    <p:cNvSpPr/>
                    <p:nvPr/>
                  </p:nvSpPr>
                  <p:spPr>
                    <a:xfrm flipH="1" flipV="1">
                      <a:off x="12050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椭圆 94"/>
                    <p:cNvSpPr/>
                    <p:nvPr/>
                  </p:nvSpPr>
                  <p:spPr>
                    <a:xfrm flipH="1" flipV="1">
                      <a:off x="12223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/>
                    <p:cNvSpPr/>
                    <p:nvPr/>
                  </p:nvSpPr>
                  <p:spPr>
                    <a:xfrm flipH="1" flipV="1">
                      <a:off x="12396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椭圆 96"/>
                    <p:cNvSpPr/>
                    <p:nvPr/>
                  </p:nvSpPr>
                  <p:spPr>
                    <a:xfrm flipH="1" flipV="1">
                      <a:off x="12569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椭圆 97"/>
                    <p:cNvSpPr/>
                    <p:nvPr/>
                  </p:nvSpPr>
                  <p:spPr>
                    <a:xfrm flipH="1" flipV="1">
                      <a:off x="12742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" name="椭圆 98"/>
                    <p:cNvSpPr/>
                    <p:nvPr/>
                  </p:nvSpPr>
                  <p:spPr>
                    <a:xfrm flipH="1" flipV="1">
                      <a:off x="12915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椭圆 99"/>
                    <p:cNvSpPr/>
                    <p:nvPr/>
                  </p:nvSpPr>
                  <p:spPr>
                    <a:xfrm flipH="1" flipV="1">
                      <a:off x="13088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椭圆 100"/>
                    <p:cNvSpPr/>
                    <p:nvPr/>
                  </p:nvSpPr>
                  <p:spPr>
                    <a:xfrm flipH="1" flipV="1">
                      <a:off x="13261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04" name="组合 103"/>
                <p:cNvGrpSpPr/>
                <p:nvPr/>
              </p:nvGrpSpPr>
              <p:grpSpPr>
                <a:xfrm rot="10800000">
                  <a:off x="5987" y="3858"/>
                  <a:ext cx="7311" cy="3281"/>
                  <a:chOff x="6019" y="3693"/>
                  <a:chExt cx="7311" cy="3281"/>
                </a:xfrm>
              </p:grpSpPr>
              <p:sp>
                <p:nvSpPr>
                  <p:cNvPr id="105" name="任意多边形 104"/>
                  <p:cNvSpPr/>
                  <p:nvPr/>
                </p:nvSpPr>
                <p:spPr>
                  <a:xfrm>
                    <a:off x="6019" y="3866"/>
                    <a:ext cx="2944" cy="3108"/>
                  </a:xfrm>
                  <a:custGeom>
                    <a:avLst/>
                    <a:gdLst>
                      <a:gd name="connsiteX0" fmla="*/ 0 w 2944"/>
                      <a:gd name="connsiteY0" fmla="*/ 3108 h 3108"/>
                      <a:gd name="connsiteX1" fmla="*/ 0 w 2944"/>
                      <a:gd name="connsiteY1" fmla="*/ 0 h 3108"/>
                      <a:gd name="connsiteX2" fmla="*/ 2944 w 2944"/>
                      <a:gd name="connsiteY2" fmla="*/ 16 h 3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44" h="3108">
                        <a:moveTo>
                          <a:pt x="0" y="3108"/>
                        </a:moveTo>
                        <a:lnTo>
                          <a:pt x="0" y="0"/>
                        </a:lnTo>
                        <a:lnTo>
                          <a:pt x="2944" y="16"/>
                        </a:lnTo>
                      </a:path>
                    </a:pathLst>
                  </a:custGeom>
                  <a:noFill/>
                  <a:ln w="19050">
                    <a:solidFill>
                      <a:srgbClr val="61B9EB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" name="任意多边形 105"/>
                  <p:cNvSpPr/>
                  <p:nvPr/>
                </p:nvSpPr>
                <p:spPr>
                  <a:xfrm flipH="1" flipV="1">
                    <a:off x="8951" y="3735"/>
                    <a:ext cx="2940" cy="157"/>
                  </a:xfrm>
                  <a:custGeom>
                    <a:avLst/>
                    <a:gdLst>
                      <a:gd name="connsiteX0" fmla="*/ 2940 w 2940"/>
                      <a:gd name="connsiteY0" fmla="*/ 0 h 157"/>
                      <a:gd name="connsiteX1" fmla="*/ 2797 w 2940"/>
                      <a:gd name="connsiteY1" fmla="*/ 157 h 157"/>
                      <a:gd name="connsiteX2" fmla="*/ 0 w 2940"/>
                      <a:gd name="connsiteY2" fmla="*/ 157 h 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40" h="157">
                        <a:moveTo>
                          <a:pt x="2940" y="0"/>
                        </a:moveTo>
                        <a:lnTo>
                          <a:pt x="2797" y="157"/>
                        </a:lnTo>
                        <a:lnTo>
                          <a:pt x="0" y="157"/>
                        </a:lnTo>
                      </a:path>
                    </a:pathLst>
                  </a:custGeom>
                  <a:noFill/>
                  <a:ln w="19050">
                    <a:solidFill>
                      <a:srgbClr val="61B9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07" name="组合 106"/>
                  <p:cNvGrpSpPr/>
                  <p:nvPr/>
                </p:nvGrpSpPr>
                <p:grpSpPr>
                  <a:xfrm>
                    <a:off x="11862" y="3693"/>
                    <a:ext cx="1468" cy="84"/>
                    <a:chOff x="11877" y="3735"/>
                    <a:chExt cx="1468" cy="84"/>
                  </a:xfrm>
                </p:grpSpPr>
                <p:sp>
                  <p:nvSpPr>
                    <p:cNvPr id="108" name="椭圆 107"/>
                    <p:cNvSpPr/>
                    <p:nvPr/>
                  </p:nvSpPr>
                  <p:spPr>
                    <a:xfrm flipH="1" flipV="1">
                      <a:off x="11877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椭圆 108"/>
                    <p:cNvSpPr/>
                    <p:nvPr/>
                  </p:nvSpPr>
                  <p:spPr>
                    <a:xfrm flipH="1" flipV="1">
                      <a:off x="12050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椭圆 109"/>
                    <p:cNvSpPr/>
                    <p:nvPr/>
                  </p:nvSpPr>
                  <p:spPr>
                    <a:xfrm flipH="1" flipV="1">
                      <a:off x="12223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椭圆 110"/>
                    <p:cNvSpPr/>
                    <p:nvPr/>
                  </p:nvSpPr>
                  <p:spPr>
                    <a:xfrm flipH="1" flipV="1">
                      <a:off x="12396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椭圆 111"/>
                    <p:cNvSpPr/>
                    <p:nvPr/>
                  </p:nvSpPr>
                  <p:spPr>
                    <a:xfrm flipH="1" flipV="1">
                      <a:off x="12569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椭圆 112"/>
                    <p:cNvSpPr/>
                    <p:nvPr/>
                  </p:nvSpPr>
                  <p:spPr>
                    <a:xfrm flipH="1" flipV="1">
                      <a:off x="12742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椭圆 113"/>
                    <p:cNvSpPr/>
                    <p:nvPr/>
                  </p:nvSpPr>
                  <p:spPr>
                    <a:xfrm flipH="1" flipV="1">
                      <a:off x="12915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椭圆 114"/>
                    <p:cNvSpPr/>
                    <p:nvPr/>
                  </p:nvSpPr>
                  <p:spPr>
                    <a:xfrm flipH="1" flipV="1">
                      <a:off x="13088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椭圆 115"/>
                    <p:cNvSpPr/>
                    <p:nvPr/>
                  </p:nvSpPr>
                  <p:spPr>
                    <a:xfrm flipH="1" flipV="1">
                      <a:off x="13261" y="3735"/>
                      <a:ext cx="85" cy="85"/>
                    </a:xfrm>
                    <a:prstGeom prst="ellipse">
                      <a:avLst/>
                    </a:prstGeom>
                    <a:solidFill>
                      <a:srgbClr val="61B9E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119" name="文本框 118"/>
            <p:cNvSpPr txBox="1"/>
            <p:nvPr/>
          </p:nvSpPr>
          <p:spPr>
            <a:xfrm>
              <a:off x="6044" y="4304"/>
              <a:ext cx="7128" cy="216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l"/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these outcomes will drive advancements in the integration of diagnostics and therapeutics, as well as active health management.</a:t>
              </a:r>
              <a:endParaRPr lang="zh-CN" altLang="en-US" sz="1400" spc="15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1062990" y="39179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Future directions</a:t>
            </a:r>
            <a:endParaRPr lang="en-US" altLang="zh-CN"/>
          </a:p>
        </p:txBody>
      </p:sp>
    </p:spTree>
    <p:custDataLst>
      <p:tags r:id="rId3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806" t="6878" r="1090" b="8666"/>
          <a:stretch>
            <a:fillRect/>
          </a:stretch>
        </p:blipFill>
        <p:spPr>
          <a:xfrm>
            <a:off x="0" y="1"/>
            <a:ext cx="12192000" cy="6882339"/>
          </a:xfrm>
          <a:custGeom>
            <a:avLst/>
            <a:gdLst/>
            <a:ahLst/>
            <a:cxnLst/>
            <a:rect l="l" t="t" r="r" b="b"/>
            <a:pathLst>
              <a:path w="12192000" h="6883400">
                <a:moveTo>
                  <a:pt x="0" y="0"/>
                </a:moveTo>
                <a:lnTo>
                  <a:pt x="12192000" y="0"/>
                </a:lnTo>
                <a:lnTo>
                  <a:pt x="12192000" y="6882339"/>
                </a:lnTo>
                <a:lnTo>
                  <a:pt x="0" y="688233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-1"/>
            <a:ext cx="12192000" cy="6882339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74557" y="0"/>
            <a:ext cx="2763172" cy="1894054"/>
          </a:xfrm>
          <a:custGeom>
            <a:avLst/>
            <a:gdLst>
              <a:gd name="connsiteX0" fmla="*/ 48295 w 2763172"/>
              <a:gd name="connsiteY0" fmla="*/ 0 h 1894054"/>
              <a:gd name="connsiteX1" fmla="*/ 2714877 w 2763172"/>
              <a:gd name="connsiteY1" fmla="*/ 0 h 1894054"/>
              <a:gd name="connsiteX2" fmla="*/ 2735103 w 2763172"/>
              <a:gd name="connsiteY2" fmla="*/ 85691 h 1894054"/>
              <a:gd name="connsiteX3" fmla="*/ 2763172 w 2763172"/>
              <a:gd name="connsiteY3" fmla="*/ 389010 h 1894054"/>
              <a:gd name="connsiteX4" fmla="*/ 1381586 w 2763172"/>
              <a:gd name="connsiteY4" fmla="*/ 1894054 h 1894054"/>
              <a:gd name="connsiteX5" fmla="*/ 0 w 2763172"/>
              <a:gd name="connsiteY5" fmla="*/ 389010 h 1894054"/>
              <a:gd name="connsiteX6" fmla="*/ 28069 w 2763172"/>
              <a:gd name="connsiteY6" fmla="*/ 85691 h 1894054"/>
            </a:gdLst>
            <a:ahLst/>
            <a:cxnLst/>
            <a:rect l="l" t="t" r="r" b="b"/>
            <a:pathLst>
              <a:path w="2763172" h="1894054">
                <a:moveTo>
                  <a:pt x="48295" y="0"/>
                </a:moveTo>
                <a:lnTo>
                  <a:pt x="2714877" y="0"/>
                </a:lnTo>
                <a:lnTo>
                  <a:pt x="2735103" y="85691"/>
                </a:lnTo>
                <a:cubicBezTo>
                  <a:pt x="2753507" y="183666"/>
                  <a:pt x="2763172" y="285109"/>
                  <a:pt x="2763172" y="389010"/>
                </a:cubicBezTo>
                <a:cubicBezTo>
                  <a:pt x="2763172" y="1220223"/>
                  <a:pt x="2144615" y="1894054"/>
                  <a:pt x="1381586" y="1894054"/>
                </a:cubicBezTo>
                <a:cubicBezTo>
                  <a:pt x="618557" y="1894054"/>
                  <a:pt x="0" y="1220223"/>
                  <a:pt x="0" y="389010"/>
                </a:cubicBezTo>
                <a:cubicBezTo>
                  <a:pt x="0" y="285109"/>
                  <a:pt x="9665" y="183666"/>
                  <a:pt x="28069" y="856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21989" y="5588280"/>
            <a:ext cx="3543419" cy="1269720"/>
          </a:xfrm>
          <a:custGeom>
            <a:avLst/>
            <a:gdLst>
              <a:gd name="connsiteX0" fmla="*/ 1771709 w 3543419"/>
              <a:gd name="connsiteY0" fmla="*/ 0 h 1269720"/>
              <a:gd name="connsiteX1" fmla="*/ 3497341 w 3543419"/>
              <a:gd name="connsiteY1" fmla="*/ 1143826 h 1269720"/>
              <a:gd name="connsiteX2" fmla="*/ 3543419 w 3543419"/>
              <a:gd name="connsiteY2" fmla="*/ 1269720 h 1269720"/>
              <a:gd name="connsiteX3" fmla="*/ 0 w 3543419"/>
              <a:gd name="connsiteY3" fmla="*/ 1269720 h 1269720"/>
              <a:gd name="connsiteX4" fmla="*/ 46078 w 3543419"/>
              <a:gd name="connsiteY4" fmla="*/ 1143826 h 1269720"/>
              <a:gd name="connsiteX5" fmla="*/ 1771709 w 3543419"/>
              <a:gd name="connsiteY5" fmla="*/ 0 h 1269720"/>
            </a:gdLst>
            <a:ahLst/>
            <a:cxnLst/>
            <a:rect l="l" t="t" r="r" b="b"/>
            <a:pathLst>
              <a:path w="3543419" h="1269720">
                <a:moveTo>
                  <a:pt x="1771709" y="0"/>
                </a:moveTo>
                <a:cubicBezTo>
                  <a:pt x="2547451" y="0"/>
                  <a:pt x="3213033" y="471647"/>
                  <a:pt x="3497341" y="1143826"/>
                </a:cubicBezTo>
                <a:lnTo>
                  <a:pt x="3543419" y="1269720"/>
                </a:lnTo>
                <a:lnTo>
                  <a:pt x="0" y="1269720"/>
                </a:lnTo>
                <a:lnTo>
                  <a:pt x="46078" y="1143826"/>
                </a:lnTo>
                <a:cubicBezTo>
                  <a:pt x="330385" y="471647"/>
                  <a:pt x="995968" y="0"/>
                  <a:pt x="1771709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3034079">
            <a:off x="8491425" y="-675018"/>
            <a:ext cx="3814766" cy="5372960"/>
          </a:xfrm>
          <a:custGeom>
            <a:avLst/>
            <a:gdLst>
              <a:gd name="connsiteX0" fmla="*/ 3814766 w 3814766"/>
              <a:gd name="connsiteY0" fmla="*/ 3763320 h 5372960"/>
              <a:gd name="connsiteX1" fmla="*/ 1696805 w 3814766"/>
              <a:gd name="connsiteY1" fmla="*/ 5372960 h 5372960"/>
              <a:gd name="connsiteX2" fmla="*/ 0 w 3814766"/>
              <a:gd name="connsiteY2" fmla="*/ 3140307 h 5372960"/>
              <a:gd name="connsiteX3" fmla="*/ 0 w 3814766"/>
              <a:gd name="connsiteY3" fmla="*/ 1907383 h 5372960"/>
              <a:gd name="connsiteX4" fmla="*/ 1907383 w 3814766"/>
              <a:gd name="connsiteY4" fmla="*/ 0 h 5372960"/>
              <a:gd name="connsiteX5" fmla="*/ 3814766 w 3814766"/>
              <a:gd name="connsiteY5" fmla="*/ 1907383 h 5372960"/>
            </a:gdLst>
            <a:ahLst/>
            <a:cxnLst/>
            <a:rect l="l" t="t" r="r" b="b"/>
            <a:pathLst>
              <a:path w="3814766" h="5372960">
                <a:moveTo>
                  <a:pt x="3814766" y="3763320"/>
                </a:moveTo>
                <a:lnTo>
                  <a:pt x="1696805" y="5372960"/>
                </a:lnTo>
                <a:lnTo>
                  <a:pt x="0" y="3140307"/>
                </a:lnTo>
                <a:lnTo>
                  <a:pt x="0" y="1907383"/>
                </a:lnTo>
                <a:cubicBezTo>
                  <a:pt x="0" y="853964"/>
                  <a:pt x="853964" y="0"/>
                  <a:pt x="1907383" y="0"/>
                </a:cubicBezTo>
                <a:cubicBezTo>
                  <a:pt x="2960802" y="0"/>
                  <a:pt x="3814766" y="853964"/>
                  <a:pt x="3814766" y="190738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30567" r="17021" b="19827"/>
          <a:stretch>
            <a:fillRect/>
          </a:stretch>
        </p:blipFill>
        <p:spPr>
          <a:xfrm>
            <a:off x="7864266" y="0"/>
            <a:ext cx="4327734" cy="4422508"/>
          </a:xfrm>
          <a:custGeom>
            <a:avLst/>
            <a:gdLst/>
            <a:ahLst/>
            <a:cxnLst/>
            <a:rect l="l" t="t" r="r" b="b"/>
            <a:pathLst>
              <a:path w="4330700" h="4419600">
                <a:moveTo>
                  <a:pt x="1423174" y="0"/>
                </a:moveTo>
                <a:lnTo>
                  <a:pt x="4327734" y="0"/>
                </a:lnTo>
                <a:lnTo>
                  <a:pt x="4327734" y="2482743"/>
                </a:lnTo>
                <a:lnTo>
                  <a:pt x="3426076" y="3669142"/>
                </a:lnTo>
                <a:cubicBezTo>
                  <a:pt x="2788673" y="4507837"/>
                  <a:pt x="1592060" y="4671015"/>
                  <a:pt x="753366" y="4033612"/>
                </a:cubicBezTo>
                <a:cubicBezTo>
                  <a:pt x="-85328" y="3396208"/>
                  <a:pt x="-248507" y="2199595"/>
                  <a:pt x="388897" y="136090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908611" y="5178981"/>
            <a:ext cx="1474763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Presenters：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 rot="5400000">
            <a:off x="4818266" y="1436467"/>
            <a:ext cx="270355" cy="1001133"/>
          </a:xfrm>
          <a:custGeom>
            <a:avLst/>
            <a:gdLst>
              <a:gd name="connsiteX0" fmla="*/ 0 w 270355"/>
              <a:gd name="connsiteY0" fmla="*/ 233065 h 1001133"/>
              <a:gd name="connsiteX1" fmla="*/ 135178 w 270355"/>
              <a:gd name="connsiteY1" fmla="*/ 0 h 1001133"/>
              <a:gd name="connsiteX2" fmla="*/ 270355 w 270355"/>
              <a:gd name="connsiteY2" fmla="*/ 233065 h 1001133"/>
              <a:gd name="connsiteX3" fmla="*/ 0 w 270355"/>
              <a:gd name="connsiteY3" fmla="*/ 617099 h 1001133"/>
              <a:gd name="connsiteX4" fmla="*/ 135178 w 270355"/>
              <a:gd name="connsiteY4" fmla="*/ 384034 h 1001133"/>
              <a:gd name="connsiteX5" fmla="*/ 270355 w 270355"/>
              <a:gd name="connsiteY5" fmla="*/ 617099 h 1001133"/>
              <a:gd name="connsiteX6" fmla="*/ 0 w 270355"/>
              <a:gd name="connsiteY6" fmla="*/ 1001133 h 1001133"/>
              <a:gd name="connsiteX7" fmla="*/ 135178 w 270355"/>
              <a:gd name="connsiteY7" fmla="*/ 768068 h 1001133"/>
              <a:gd name="connsiteX8" fmla="*/ 270355 w 270355"/>
              <a:gd name="connsiteY8" fmla="*/ 1001133 h 1001133"/>
            </a:gdLst>
            <a:ahLst/>
            <a:cxnLst/>
            <a:rect l="l" t="t" r="r" b="b"/>
            <a:pathLst>
              <a:path w="270355" h="1001133">
                <a:moveTo>
                  <a:pt x="0" y="233065"/>
                </a:moveTo>
                <a:lnTo>
                  <a:pt x="135178" y="0"/>
                </a:lnTo>
                <a:lnTo>
                  <a:pt x="270355" y="233065"/>
                </a:lnTo>
                <a:close/>
                <a:moveTo>
                  <a:pt x="0" y="617099"/>
                </a:moveTo>
                <a:lnTo>
                  <a:pt x="135178" y="384034"/>
                </a:lnTo>
                <a:lnTo>
                  <a:pt x="270355" y="617099"/>
                </a:lnTo>
                <a:close/>
                <a:moveTo>
                  <a:pt x="0" y="1001133"/>
                </a:moveTo>
                <a:lnTo>
                  <a:pt x="135178" y="768068"/>
                </a:lnTo>
                <a:lnTo>
                  <a:pt x="270355" y="100113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2189" y="1948691"/>
            <a:ext cx="3532949" cy="11188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513998" y="4555240"/>
            <a:ext cx="1678002" cy="2302760"/>
          </a:xfrm>
          <a:custGeom>
            <a:avLst/>
            <a:gdLst>
              <a:gd name="connsiteX0" fmla="*/ 1483697 w 1678002"/>
              <a:gd name="connsiteY0" fmla="*/ 0 h 2302760"/>
              <a:gd name="connsiteX1" fmla="*/ 1635396 w 1678002"/>
              <a:gd name="connsiteY1" fmla="*/ 7660 h 2302760"/>
              <a:gd name="connsiteX2" fmla="*/ 1678002 w 1678002"/>
              <a:gd name="connsiteY2" fmla="*/ 14163 h 2302760"/>
              <a:gd name="connsiteX3" fmla="*/ 1678002 w 1678002"/>
              <a:gd name="connsiteY3" fmla="*/ 2302760 h 2302760"/>
              <a:gd name="connsiteX4" fmla="*/ 247022 w 1678002"/>
              <a:gd name="connsiteY4" fmla="*/ 2302760 h 2302760"/>
              <a:gd name="connsiteX5" fmla="*/ 179074 w 1678002"/>
              <a:gd name="connsiteY5" fmla="*/ 2190915 h 2302760"/>
              <a:gd name="connsiteX6" fmla="*/ 0 w 1678002"/>
              <a:gd name="connsiteY6" fmla="*/ 1483697 h 2302760"/>
              <a:gd name="connsiteX7" fmla="*/ 1483697 w 1678002"/>
              <a:gd name="connsiteY7" fmla="*/ 0 h 2302760"/>
            </a:gdLst>
            <a:ahLst/>
            <a:cxnLst/>
            <a:rect l="l" t="t" r="r" b="b"/>
            <a:pathLst>
              <a:path w="1678002" h="2302760">
                <a:moveTo>
                  <a:pt x="1483697" y="0"/>
                </a:moveTo>
                <a:cubicBezTo>
                  <a:pt x="1534911" y="0"/>
                  <a:pt x="1585519" y="2595"/>
                  <a:pt x="1635396" y="7660"/>
                </a:cubicBezTo>
                <a:lnTo>
                  <a:pt x="1678002" y="14163"/>
                </a:lnTo>
                <a:lnTo>
                  <a:pt x="1678002" y="2302760"/>
                </a:lnTo>
                <a:lnTo>
                  <a:pt x="247022" y="2302760"/>
                </a:lnTo>
                <a:lnTo>
                  <a:pt x="179074" y="2190915"/>
                </a:lnTo>
                <a:cubicBezTo>
                  <a:pt x="64871" y="1980685"/>
                  <a:pt x="0" y="1739767"/>
                  <a:pt x="0" y="1483697"/>
                </a:cubicBezTo>
                <a:cubicBezTo>
                  <a:pt x="0" y="664274"/>
                  <a:pt x="664274" y="0"/>
                  <a:pt x="148369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213967" y="1345373"/>
            <a:ext cx="1208182" cy="1208182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8400361">
            <a:off x="7440302" y="-94464"/>
            <a:ext cx="5478774" cy="4022926"/>
          </a:xfrm>
          <a:custGeom>
            <a:avLst/>
            <a:gdLst>
              <a:gd name="connsiteX0" fmla="*/ 3631673 w 5478774"/>
              <a:gd name="connsiteY0" fmla="*/ 0 h 4022926"/>
              <a:gd name="connsiteX1" fmla="*/ 5478774 w 5478774"/>
              <a:gd name="connsiteY1" fmla="*/ 2480544 h 4022926"/>
              <a:gd name="connsiteX2" fmla="*/ 3407450 w 5478774"/>
              <a:gd name="connsiteY2" fmla="*/ 4022926 h 4022926"/>
              <a:gd name="connsiteX3" fmla="*/ 2011463 w 5478774"/>
              <a:gd name="connsiteY3" fmla="*/ 4022925 h 4022926"/>
              <a:gd name="connsiteX4" fmla="*/ 0 w 5478774"/>
              <a:gd name="connsiteY4" fmla="*/ 2011462 h 4022926"/>
              <a:gd name="connsiteX5" fmla="*/ 0 w 5478774"/>
              <a:gd name="connsiteY5" fmla="*/ 2011463 h 4022926"/>
              <a:gd name="connsiteX6" fmla="*/ 2011463 w 5478774"/>
              <a:gd name="connsiteY6" fmla="*/ 0 h 4022926"/>
            </a:gdLst>
            <a:ahLst/>
            <a:cxnLst/>
            <a:rect l="l" t="t" r="r" b="b"/>
            <a:pathLst>
              <a:path w="5478774" h="4022926">
                <a:moveTo>
                  <a:pt x="3631673" y="0"/>
                </a:moveTo>
                <a:lnTo>
                  <a:pt x="5478774" y="2480544"/>
                </a:lnTo>
                <a:lnTo>
                  <a:pt x="3407450" y="4022926"/>
                </a:lnTo>
                <a:lnTo>
                  <a:pt x="2011463" y="4022925"/>
                </a:lnTo>
                <a:cubicBezTo>
                  <a:pt x="900563" y="4022925"/>
                  <a:pt x="0" y="3122362"/>
                  <a:pt x="0" y="2011462"/>
                </a:cubicBezTo>
                <a:lnTo>
                  <a:pt x="0" y="2011463"/>
                </a:lnTo>
                <a:cubicBezTo>
                  <a:pt x="0" y="900563"/>
                  <a:pt x="900563" y="0"/>
                  <a:pt x="2011463" y="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230780">
            <a:off x="6529764" y="4724744"/>
            <a:ext cx="3256081" cy="3469728"/>
          </a:xfrm>
          <a:custGeom>
            <a:avLst/>
            <a:gdLst>
              <a:gd name="connsiteX0" fmla="*/ 620452 w 3256081"/>
              <a:gd name="connsiteY0" fmla="*/ 389333 h 3469728"/>
              <a:gd name="connsiteX1" fmla="*/ 1704974 w 3256081"/>
              <a:gd name="connsiteY1" fmla="*/ 0 h 3469728"/>
              <a:gd name="connsiteX2" fmla="*/ 3204167 w 3256081"/>
              <a:gd name="connsiteY2" fmla="*/ 892282 h 3469728"/>
              <a:gd name="connsiteX3" fmla="*/ 3256081 w 3256081"/>
              <a:gd name="connsiteY3" fmla="*/ 1000049 h 3469728"/>
              <a:gd name="connsiteX4" fmla="*/ 0 w 3256081"/>
              <a:gd name="connsiteY4" fmla="*/ 3469728 h 3469728"/>
              <a:gd name="connsiteX5" fmla="*/ 0 w 3256081"/>
              <a:gd name="connsiteY5" fmla="*/ 1704974 h 3469728"/>
              <a:gd name="connsiteX6" fmla="*/ 620452 w 3256081"/>
              <a:gd name="connsiteY6" fmla="*/ 389333 h 3469728"/>
            </a:gdLst>
            <a:ahLst/>
            <a:cxnLst/>
            <a:rect l="l" t="t" r="r" b="b"/>
            <a:pathLst>
              <a:path w="3256081" h="3469728">
                <a:moveTo>
                  <a:pt x="620452" y="389333"/>
                </a:moveTo>
                <a:cubicBezTo>
                  <a:pt x="915172" y="146109"/>
                  <a:pt x="1293010" y="0"/>
                  <a:pt x="1704974" y="0"/>
                </a:cubicBezTo>
                <a:cubicBezTo>
                  <a:pt x="2352345" y="0"/>
                  <a:pt x="2915447" y="360799"/>
                  <a:pt x="3204167" y="892282"/>
                </a:cubicBezTo>
                <a:lnTo>
                  <a:pt x="3256081" y="1000049"/>
                </a:lnTo>
                <a:lnTo>
                  <a:pt x="0" y="3469728"/>
                </a:lnTo>
                <a:lnTo>
                  <a:pt x="0" y="1704974"/>
                </a:lnTo>
                <a:cubicBezTo>
                  <a:pt x="0" y="1175307"/>
                  <a:pt x="241527" y="702050"/>
                  <a:pt x="620452" y="38933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t="9169" b="9169"/>
          <a:stretch>
            <a:fillRect/>
          </a:stretch>
        </p:blipFill>
        <p:spPr>
          <a:xfrm rot="158161">
            <a:off x="5677421" y="4687950"/>
            <a:ext cx="4161801" cy="2266952"/>
          </a:xfrm>
          <a:custGeom>
            <a:avLst/>
            <a:gdLst/>
            <a:ahLst/>
            <a:cxnLst/>
            <a:rect l="l" t="t" r="r" b="b"/>
            <a:pathLst>
              <a:path w="4165600" h="2273300">
                <a:moveTo>
                  <a:pt x="2473136" y="65"/>
                </a:moveTo>
                <a:cubicBezTo>
                  <a:pt x="2801519" y="2938"/>
                  <a:pt x="3132591" y="100529"/>
                  <a:pt x="3423448" y="300755"/>
                </a:cubicBezTo>
                <a:cubicBezTo>
                  <a:pt x="4005159" y="701207"/>
                  <a:pt x="4260793" y="1398471"/>
                  <a:pt x="4126998" y="2049289"/>
                </a:cubicBezTo>
                <a:lnTo>
                  <a:pt x="4119789" y="2077278"/>
                </a:lnTo>
                <a:lnTo>
                  <a:pt x="0" y="2266952"/>
                </a:lnTo>
                <a:lnTo>
                  <a:pt x="1052292" y="738354"/>
                </a:lnTo>
                <a:cubicBezTo>
                  <a:pt x="1386003" y="253594"/>
                  <a:pt x="1925833" y="-4722"/>
                  <a:pt x="2473136" y="6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 rot="18400361">
            <a:off x="6141513" y="4670882"/>
            <a:ext cx="3704019" cy="3484459"/>
          </a:xfrm>
          <a:custGeom>
            <a:avLst/>
            <a:gdLst>
              <a:gd name="connsiteX0" fmla="*/ 3394369 w 3704019"/>
              <a:gd name="connsiteY0" fmla="*/ 799380 h 3484459"/>
              <a:gd name="connsiteX1" fmla="*/ 3704019 w 3704019"/>
              <a:gd name="connsiteY1" fmla="*/ 1813104 h 3484459"/>
              <a:gd name="connsiteX2" fmla="*/ 2596657 w 3704019"/>
              <a:gd name="connsiteY2" fmla="*/ 3483725 h 3484459"/>
              <a:gd name="connsiteX3" fmla="*/ 2594653 w 3704019"/>
              <a:gd name="connsiteY3" fmla="*/ 3484459 h 3484459"/>
              <a:gd name="connsiteX4" fmla="*/ 0 w 3704019"/>
              <a:gd name="connsiteY4" fmla="*/ 0 h 3484459"/>
              <a:gd name="connsiteX5" fmla="*/ 1890915 w 3704019"/>
              <a:gd name="connsiteY5" fmla="*/ 0 h 3484459"/>
              <a:gd name="connsiteX6" fmla="*/ 3394369 w 3704019"/>
              <a:gd name="connsiteY6" fmla="*/ 799380 h 3484459"/>
            </a:gdLst>
            <a:ahLst/>
            <a:cxnLst/>
            <a:rect l="l" t="t" r="r" b="b"/>
            <a:pathLst>
              <a:path w="3704019" h="3484459">
                <a:moveTo>
                  <a:pt x="3394369" y="799380"/>
                </a:moveTo>
                <a:cubicBezTo>
                  <a:pt x="3589866" y="1088753"/>
                  <a:pt x="3704019" y="1437597"/>
                  <a:pt x="3704019" y="1813104"/>
                </a:cubicBezTo>
                <a:cubicBezTo>
                  <a:pt x="3704019" y="2564116"/>
                  <a:pt x="3247407" y="3208481"/>
                  <a:pt x="2596657" y="3483725"/>
                </a:cubicBezTo>
                <a:lnTo>
                  <a:pt x="2594653" y="3484459"/>
                </a:lnTo>
                <a:lnTo>
                  <a:pt x="0" y="0"/>
                </a:lnTo>
                <a:lnTo>
                  <a:pt x="1890915" y="0"/>
                </a:lnTo>
                <a:cubicBezTo>
                  <a:pt x="2516758" y="0"/>
                  <a:pt x="3068542" y="317091"/>
                  <a:pt x="3394369" y="79938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8436149">
            <a:off x="9765014" y="4759684"/>
            <a:ext cx="3158576" cy="273074"/>
          </a:xfrm>
          <a:custGeom>
            <a:avLst/>
            <a:gdLst>
              <a:gd name="connsiteX0" fmla="*/ 3158576 w 3158576"/>
              <a:gd name="connsiteY0" fmla="*/ 0 h 273074"/>
              <a:gd name="connsiteX1" fmla="*/ 2799715 w 3158576"/>
              <a:gd name="connsiteY1" fmla="*/ 273074 h 273074"/>
              <a:gd name="connsiteX2" fmla="*/ 136537 w 3158576"/>
              <a:gd name="connsiteY2" fmla="*/ 273073 h 273074"/>
              <a:gd name="connsiteX3" fmla="*/ 10730 w 3158576"/>
              <a:gd name="connsiteY3" fmla="*/ 189682 h 273074"/>
              <a:gd name="connsiteX4" fmla="*/ 0 w 3158576"/>
              <a:gd name="connsiteY4" fmla="*/ 136536 h 273074"/>
              <a:gd name="connsiteX5" fmla="*/ 10730 w 3158576"/>
              <a:gd name="connsiteY5" fmla="*/ 83391 h 273074"/>
              <a:gd name="connsiteX6" fmla="*/ 136537 w 3158576"/>
              <a:gd name="connsiteY6" fmla="*/ 0 h 273074"/>
            </a:gdLst>
            <a:ahLst/>
            <a:cxnLst/>
            <a:rect l="l" t="t" r="r" b="b"/>
            <a:pathLst>
              <a:path w="3158576" h="273074">
                <a:moveTo>
                  <a:pt x="3158576" y="0"/>
                </a:moveTo>
                <a:lnTo>
                  <a:pt x="2799715" y="273074"/>
                </a:lnTo>
                <a:lnTo>
                  <a:pt x="136537" y="273073"/>
                </a:lnTo>
                <a:cubicBezTo>
                  <a:pt x="79981" y="273073"/>
                  <a:pt x="31457" y="238687"/>
                  <a:pt x="10730" y="189682"/>
                </a:cubicBezTo>
                <a:lnTo>
                  <a:pt x="0" y="136536"/>
                </a:lnTo>
                <a:lnTo>
                  <a:pt x="10730" y="83391"/>
                </a:lnTo>
                <a:cubicBezTo>
                  <a:pt x="31457" y="34386"/>
                  <a:pt x="79982" y="0"/>
                  <a:pt x="1365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8436149">
            <a:off x="10377421" y="5995381"/>
            <a:ext cx="2032576" cy="273074"/>
          </a:xfrm>
          <a:custGeom>
            <a:avLst/>
            <a:gdLst>
              <a:gd name="connsiteX0" fmla="*/ 1992585 w 2032576"/>
              <a:gd name="connsiteY0" fmla="*/ 39992 h 273074"/>
              <a:gd name="connsiteX1" fmla="*/ 2032576 w 2032576"/>
              <a:gd name="connsiteY1" fmla="*/ 136537 h 273074"/>
              <a:gd name="connsiteX2" fmla="*/ 2032575 w 2032576"/>
              <a:gd name="connsiteY2" fmla="*/ 136537 h 273074"/>
              <a:gd name="connsiteX3" fmla="*/ 1896038 w 2032576"/>
              <a:gd name="connsiteY3" fmla="*/ 273074 h 273074"/>
              <a:gd name="connsiteX4" fmla="*/ 207794 w 2032576"/>
              <a:gd name="connsiteY4" fmla="*/ 273073 h 273074"/>
              <a:gd name="connsiteX5" fmla="*/ 0 w 2032576"/>
              <a:gd name="connsiteY5" fmla="*/ 0 h 273074"/>
              <a:gd name="connsiteX6" fmla="*/ 1896039 w 2032576"/>
              <a:gd name="connsiteY6" fmla="*/ 0 h 273074"/>
              <a:gd name="connsiteX7" fmla="*/ 1992585 w 2032576"/>
              <a:gd name="connsiteY7" fmla="*/ 39992 h 273074"/>
            </a:gdLst>
            <a:ahLst/>
            <a:cxnLst/>
            <a:rect l="l" t="t" r="r" b="b"/>
            <a:pathLst>
              <a:path w="2032576" h="273074">
                <a:moveTo>
                  <a:pt x="1992585" y="39992"/>
                </a:moveTo>
                <a:cubicBezTo>
                  <a:pt x="2017294" y="64700"/>
                  <a:pt x="2032577" y="98834"/>
                  <a:pt x="2032576" y="136537"/>
                </a:cubicBezTo>
                <a:lnTo>
                  <a:pt x="2032575" y="136537"/>
                </a:lnTo>
                <a:cubicBezTo>
                  <a:pt x="2032575" y="211944"/>
                  <a:pt x="1971445" y="273074"/>
                  <a:pt x="1896038" y="273074"/>
                </a:cubicBezTo>
                <a:lnTo>
                  <a:pt x="207794" y="273073"/>
                </a:lnTo>
                <a:lnTo>
                  <a:pt x="0" y="0"/>
                </a:lnTo>
                <a:lnTo>
                  <a:pt x="1896039" y="0"/>
                </a:lnTo>
                <a:cubicBezTo>
                  <a:pt x="1933742" y="0"/>
                  <a:pt x="1967877" y="15283"/>
                  <a:pt x="1992585" y="3999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86246" y="2322492"/>
            <a:ext cx="6398260" cy="27112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323850" algn="l"/>
            <a:r>
              <a:rPr kumimoji="1" lang="en-US" altLang="zh-CN" sz="5900" dirty="0">
                <a:ln w="12700">
                  <a:noFill/>
                </a:ln>
                <a:solidFill>
                  <a:srgbClr val="10254B">
                    <a:alpha val="100000"/>
                  </a:srgb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kumimoji="1" lang="en-US" altLang="zh-CN" sz="8100" dirty="0">
                <a:ln w="12700">
                  <a:noFill/>
                </a:ln>
                <a:solidFill>
                  <a:srgbClr val="10254B">
                    <a:alpha val="100000"/>
                  </a:srgb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Thanks for Listening!</a:t>
            </a:r>
            <a:endParaRPr kumimoji="1" lang="zh-CN" altLang="en-US" sz="8100" dirty="0">
              <a:latin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96875" y="5092065"/>
            <a:ext cx="6476365" cy="43751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33680" y="4944745"/>
            <a:ext cx="6482715" cy="48069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标题 1"/>
          <p:cNvSpPr txBox="1"/>
          <p:nvPr/>
        </p:nvSpPr>
        <p:spPr>
          <a:xfrm>
            <a:off x="396875" y="5092065"/>
            <a:ext cx="6316980" cy="184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Arial" panose="020B0604020202020204" pitchFamily="34" charset="0"/>
                <a:ea typeface="OPPOSans H" panose="00020600040101010101" charset="-122"/>
                <a:cs typeface="Arial" panose="020B0604020202020204" pitchFamily="34" charset="0"/>
              </a:rPr>
              <a:t>Presenters</a:t>
            </a:r>
            <a:r>
              <a:rPr kumimoji="1" lang="zh-CN" altLang="en-US" sz="1600" dirty="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Arial" panose="020B0604020202020204" pitchFamily="34" charset="0"/>
                <a:ea typeface="OPPOSans H" panose="00020600040101010101" charset="-122"/>
                <a:cs typeface="Arial" panose="020B0604020202020204" pitchFamily="34" charset="0"/>
              </a:rPr>
              <a:t>：</a:t>
            </a:r>
            <a:r>
              <a:rPr kumimoji="1" lang="en-US" altLang="zh-CN" sz="1600" dirty="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Arial" panose="020B0604020202020204" pitchFamily="34" charset="0"/>
                <a:ea typeface="OPPOSans H" panose="00020600040101010101" charset="-122"/>
                <a:cs typeface="Arial" panose="020B0604020202020204" pitchFamily="34" charset="0"/>
              </a:rPr>
              <a:t>ZL.Ni ; BH.Guo ; H.Shi ; HY.Wang ; JS.Chen ; WJ.Cao</a:t>
            </a:r>
            <a:endParaRPr kumimoji="1" lang="en-US" altLang="zh-CN" sz="1600" dirty="0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Arial" panose="020B0604020202020204" pitchFamily="34" charset="0"/>
              <a:ea typeface="OPPOSans H" panose="0002060004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806" t="6878" r="1090" b="8666"/>
          <a:stretch>
            <a:fillRect/>
          </a:stretch>
        </p:blipFill>
        <p:spPr>
          <a:xfrm>
            <a:off x="0" y="1"/>
            <a:ext cx="12192000" cy="6882339"/>
          </a:xfrm>
          <a:custGeom>
            <a:avLst/>
            <a:gdLst/>
            <a:ahLst/>
            <a:cxnLst/>
            <a:rect l="l" t="t" r="r" b="b"/>
            <a:pathLst>
              <a:path w="12192000" h="6883400">
                <a:moveTo>
                  <a:pt x="0" y="0"/>
                </a:moveTo>
                <a:lnTo>
                  <a:pt x="12192000" y="0"/>
                </a:lnTo>
                <a:lnTo>
                  <a:pt x="12192000" y="6882339"/>
                </a:lnTo>
                <a:lnTo>
                  <a:pt x="0" y="688233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8234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74557" y="0"/>
            <a:ext cx="2763172" cy="1894054"/>
          </a:xfrm>
          <a:custGeom>
            <a:avLst/>
            <a:gdLst>
              <a:gd name="connsiteX0" fmla="*/ 48295 w 2763172"/>
              <a:gd name="connsiteY0" fmla="*/ 0 h 1894054"/>
              <a:gd name="connsiteX1" fmla="*/ 2714877 w 2763172"/>
              <a:gd name="connsiteY1" fmla="*/ 0 h 1894054"/>
              <a:gd name="connsiteX2" fmla="*/ 2735103 w 2763172"/>
              <a:gd name="connsiteY2" fmla="*/ 85691 h 1894054"/>
              <a:gd name="connsiteX3" fmla="*/ 2763172 w 2763172"/>
              <a:gd name="connsiteY3" fmla="*/ 389010 h 1894054"/>
              <a:gd name="connsiteX4" fmla="*/ 1381586 w 2763172"/>
              <a:gd name="connsiteY4" fmla="*/ 1894054 h 1894054"/>
              <a:gd name="connsiteX5" fmla="*/ 0 w 2763172"/>
              <a:gd name="connsiteY5" fmla="*/ 389010 h 1894054"/>
              <a:gd name="connsiteX6" fmla="*/ 28069 w 2763172"/>
              <a:gd name="connsiteY6" fmla="*/ 85691 h 1894054"/>
            </a:gdLst>
            <a:ahLst/>
            <a:cxnLst/>
            <a:rect l="l" t="t" r="r" b="b"/>
            <a:pathLst>
              <a:path w="2763172" h="1894054">
                <a:moveTo>
                  <a:pt x="48295" y="0"/>
                </a:moveTo>
                <a:lnTo>
                  <a:pt x="2714877" y="0"/>
                </a:lnTo>
                <a:lnTo>
                  <a:pt x="2735103" y="85691"/>
                </a:lnTo>
                <a:cubicBezTo>
                  <a:pt x="2753507" y="183666"/>
                  <a:pt x="2763172" y="285109"/>
                  <a:pt x="2763172" y="389010"/>
                </a:cubicBezTo>
                <a:cubicBezTo>
                  <a:pt x="2763172" y="1220223"/>
                  <a:pt x="2144615" y="1894054"/>
                  <a:pt x="1381586" y="1894054"/>
                </a:cubicBezTo>
                <a:cubicBezTo>
                  <a:pt x="618557" y="1894054"/>
                  <a:pt x="0" y="1220223"/>
                  <a:pt x="0" y="389010"/>
                </a:cubicBezTo>
                <a:cubicBezTo>
                  <a:pt x="0" y="285109"/>
                  <a:pt x="9665" y="183666"/>
                  <a:pt x="28069" y="856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21989" y="5588280"/>
            <a:ext cx="3543419" cy="1269720"/>
          </a:xfrm>
          <a:custGeom>
            <a:avLst/>
            <a:gdLst>
              <a:gd name="connsiteX0" fmla="*/ 1771709 w 3543419"/>
              <a:gd name="connsiteY0" fmla="*/ 0 h 1269720"/>
              <a:gd name="connsiteX1" fmla="*/ 3497341 w 3543419"/>
              <a:gd name="connsiteY1" fmla="*/ 1143826 h 1269720"/>
              <a:gd name="connsiteX2" fmla="*/ 3543419 w 3543419"/>
              <a:gd name="connsiteY2" fmla="*/ 1269720 h 1269720"/>
              <a:gd name="connsiteX3" fmla="*/ 0 w 3543419"/>
              <a:gd name="connsiteY3" fmla="*/ 1269720 h 1269720"/>
              <a:gd name="connsiteX4" fmla="*/ 46078 w 3543419"/>
              <a:gd name="connsiteY4" fmla="*/ 1143826 h 1269720"/>
              <a:gd name="connsiteX5" fmla="*/ 1771709 w 3543419"/>
              <a:gd name="connsiteY5" fmla="*/ 0 h 1269720"/>
            </a:gdLst>
            <a:ahLst/>
            <a:cxnLst/>
            <a:rect l="l" t="t" r="r" b="b"/>
            <a:pathLst>
              <a:path w="3543419" h="1269720">
                <a:moveTo>
                  <a:pt x="1771709" y="0"/>
                </a:moveTo>
                <a:cubicBezTo>
                  <a:pt x="2547451" y="0"/>
                  <a:pt x="3213033" y="471647"/>
                  <a:pt x="3497341" y="1143826"/>
                </a:cubicBezTo>
                <a:lnTo>
                  <a:pt x="3543419" y="1269720"/>
                </a:lnTo>
                <a:lnTo>
                  <a:pt x="0" y="1269720"/>
                </a:lnTo>
                <a:lnTo>
                  <a:pt x="46078" y="1143826"/>
                </a:lnTo>
                <a:cubicBezTo>
                  <a:pt x="330385" y="471647"/>
                  <a:pt x="995968" y="0"/>
                  <a:pt x="1771709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3034079">
            <a:off x="8491425" y="-675018"/>
            <a:ext cx="3814766" cy="5372960"/>
          </a:xfrm>
          <a:custGeom>
            <a:avLst/>
            <a:gdLst>
              <a:gd name="connsiteX0" fmla="*/ 3814766 w 3814766"/>
              <a:gd name="connsiteY0" fmla="*/ 3763320 h 5372960"/>
              <a:gd name="connsiteX1" fmla="*/ 1696805 w 3814766"/>
              <a:gd name="connsiteY1" fmla="*/ 5372960 h 5372960"/>
              <a:gd name="connsiteX2" fmla="*/ 0 w 3814766"/>
              <a:gd name="connsiteY2" fmla="*/ 3140307 h 5372960"/>
              <a:gd name="connsiteX3" fmla="*/ 0 w 3814766"/>
              <a:gd name="connsiteY3" fmla="*/ 1907383 h 5372960"/>
              <a:gd name="connsiteX4" fmla="*/ 1907383 w 3814766"/>
              <a:gd name="connsiteY4" fmla="*/ 0 h 5372960"/>
              <a:gd name="connsiteX5" fmla="*/ 3814766 w 3814766"/>
              <a:gd name="connsiteY5" fmla="*/ 1907383 h 5372960"/>
            </a:gdLst>
            <a:ahLst/>
            <a:cxnLst/>
            <a:rect l="l" t="t" r="r" b="b"/>
            <a:pathLst>
              <a:path w="3814766" h="5372960">
                <a:moveTo>
                  <a:pt x="3814766" y="3763320"/>
                </a:moveTo>
                <a:lnTo>
                  <a:pt x="1696805" y="5372960"/>
                </a:lnTo>
                <a:lnTo>
                  <a:pt x="0" y="3140307"/>
                </a:lnTo>
                <a:lnTo>
                  <a:pt x="0" y="1907383"/>
                </a:lnTo>
                <a:cubicBezTo>
                  <a:pt x="0" y="853964"/>
                  <a:pt x="853964" y="0"/>
                  <a:pt x="1907383" y="0"/>
                </a:cubicBezTo>
                <a:cubicBezTo>
                  <a:pt x="2960802" y="0"/>
                  <a:pt x="3814766" y="853964"/>
                  <a:pt x="3814766" y="190738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30567" r="17021" b="19827"/>
          <a:stretch>
            <a:fillRect/>
          </a:stretch>
        </p:blipFill>
        <p:spPr>
          <a:xfrm>
            <a:off x="7864266" y="0"/>
            <a:ext cx="4327734" cy="4422508"/>
          </a:xfrm>
          <a:custGeom>
            <a:avLst/>
            <a:gdLst/>
            <a:ahLst/>
            <a:cxnLst/>
            <a:rect l="l" t="t" r="r" b="b"/>
            <a:pathLst>
              <a:path w="4330700" h="4419600">
                <a:moveTo>
                  <a:pt x="1423174" y="0"/>
                </a:moveTo>
                <a:lnTo>
                  <a:pt x="4327734" y="0"/>
                </a:lnTo>
                <a:lnTo>
                  <a:pt x="4327734" y="2482743"/>
                </a:lnTo>
                <a:lnTo>
                  <a:pt x="3426076" y="3669142"/>
                </a:lnTo>
                <a:cubicBezTo>
                  <a:pt x="2788673" y="4507837"/>
                  <a:pt x="1592060" y="4671015"/>
                  <a:pt x="753366" y="4033612"/>
                </a:cubicBezTo>
                <a:cubicBezTo>
                  <a:pt x="-85328" y="3396208"/>
                  <a:pt x="-248507" y="2199595"/>
                  <a:pt x="388897" y="136090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18400361">
            <a:off x="7440302" y="-94464"/>
            <a:ext cx="5478774" cy="4022926"/>
          </a:xfrm>
          <a:custGeom>
            <a:avLst/>
            <a:gdLst>
              <a:gd name="connsiteX0" fmla="*/ 3631673 w 5478774"/>
              <a:gd name="connsiteY0" fmla="*/ 0 h 4022926"/>
              <a:gd name="connsiteX1" fmla="*/ 5478774 w 5478774"/>
              <a:gd name="connsiteY1" fmla="*/ 2480544 h 4022926"/>
              <a:gd name="connsiteX2" fmla="*/ 3407450 w 5478774"/>
              <a:gd name="connsiteY2" fmla="*/ 4022926 h 4022926"/>
              <a:gd name="connsiteX3" fmla="*/ 2011463 w 5478774"/>
              <a:gd name="connsiteY3" fmla="*/ 4022925 h 4022926"/>
              <a:gd name="connsiteX4" fmla="*/ 0 w 5478774"/>
              <a:gd name="connsiteY4" fmla="*/ 2011462 h 4022926"/>
              <a:gd name="connsiteX5" fmla="*/ 0 w 5478774"/>
              <a:gd name="connsiteY5" fmla="*/ 2011463 h 4022926"/>
              <a:gd name="connsiteX6" fmla="*/ 2011463 w 5478774"/>
              <a:gd name="connsiteY6" fmla="*/ 0 h 4022926"/>
            </a:gdLst>
            <a:ahLst/>
            <a:cxnLst/>
            <a:rect l="l" t="t" r="r" b="b"/>
            <a:pathLst>
              <a:path w="5478774" h="4022926">
                <a:moveTo>
                  <a:pt x="3631673" y="0"/>
                </a:moveTo>
                <a:lnTo>
                  <a:pt x="5478774" y="2480544"/>
                </a:lnTo>
                <a:lnTo>
                  <a:pt x="3407450" y="4022926"/>
                </a:lnTo>
                <a:lnTo>
                  <a:pt x="2011463" y="4022925"/>
                </a:lnTo>
                <a:cubicBezTo>
                  <a:pt x="900563" y="4022925"/>
                  <a:pt x="0" y="3122362"/>
                  <a:pt x="0" y="2011462"/>
                </a:cubicBezTo>
                <a:lnTo>
                  <a:pt x="0" y="2011463"/>
                </a:lnTo>
                <a:cubicBezTo>
                  <a:pt x="0" y="900563"/>
                  <a:pt x="900563" y="0"/>
                  <a:pt x="2011463" y="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230780">
            <a:off x="6529764" y="4724744"/>
            <a:ext cx="3256081" cy="3469729"/>
          </a:xfrm>
          <a:custGeom>
            <a:avLst/>
            <a:gdLst>
              <a:gd name="connsiteX0" fmla="*/ 620452 w 3256081"/>
              <a:gd name="connsiteY0" fmla="*/ 389333 h 3469729"/>
              <a:gd name="connsiteX1" fmla="*/ 1704974 w 3256081"/>
              <a:gd name="connsiteY1" fmla="*/ 0 h 3469729"/>
              <a:gd name="connsiteX2" fmla="*/ 3204167 w 3256081"/>
              <a:gd name="connsiteY2" fmla="*/ 892282 h 3469729"/>
              <a:gd name="connsiteX3" fmla="*/ 3256081 w 3256081"/>
              <a:gd name="connsiteY3" fmla="*/ 1000049 h 3469729"/>
              <a:gd name="connsiteX4" fmla="*/ 0 w 3256081"/>
              <a:gd name="connsiteY4" fmla="*/ 3469729 h 3469729"/>
              <a:gd name="connsiteX5" fmla="*/ 0 w 3256081"/>
              <a:gd name="connsiteY5" fmla="*/ 1704974 h 3469729"/>
              <a:gd name="connsiteX6" fmla="*/ 620452 w 3256081"/>
              <a:gd name="connsiteY6" fmla="*/ 389333 h 3469729"/>
            </a:gdLst>
            <a:ahLst/>
            <a:cxnLst/>
            <a:rect l="l" t="t" r="r" b="b"/>
            <a:pathLst>
              <a:path w="3256081" h="3469729">
                <a:moveTo>
                  <a:pt x="620452" y="389333"/>
                </a:moveTo>
                <a:cubicBezTo>
                  <a:pt x="915172" y="146109"/>
                  <a:pt x="1293010" y="0"/>
                  <a:pt x="1704974" y="0"/>
                </a:cubicBezTo>
                <a:cubicBezTo>
                  <a:pt x="2352345" y="0"/>
                  <a:pt x="2915447" y="360799"/>
                  <a:pt x="3204167" y="892282"/>
                </a:cubicBezTo>
                <a:lnTo>
                  <a:pt x="3256081" y="1000049"/>
                </a:lnTo>
                <a:lnTo>
                  <a:pt x="0" y="3469729"/>
                </a:lnTo>
                <a:lnTo>
                  <a:pt x="0" y="1704974"/>
                </a:lnTo>
                <a:cubicBezTo>
                  <a:pt x="0" y="1175307"/>
                  <a:pt x="241527" y="702050"/>
                  <a:pt x="620452" y="38933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9169" b="9169"/>
          <a:stretch>
            <a:fillRect/>
          </a:stretch>
        </p:blipFill>
        <p:spPr>
          <a:xfrm rot="158161">
            <a:off x="5677421" y="4687950"/>
            <a:ext cx="4161801" cy="2266952"/>
          </a:xfrm>
          <a:custGeom>
            <a:avLst/>
            <a:gdLst/>
            <a:ahLst/>
            <a:cxnLst/>
            <a:rect l="l" t="t" r="r" b="b"/>
            <a:pathLst>
              <a:path w="4165600" h="2273300">
                <a:moveTo>
                  <a:pt x="2473136" y="65"/>
                </a:moveTo>
                <a:cubicBezTo>
                  <a:pt x="2801519" y="2938"/>
                  <a:pt x="3132591" y="100529"/>
                  <a:pt x="3423448" y="300755"/>
                </a:cubicBezTo>
                <a:cubicBezTo>
                  <a:pt x="4005159" y="701207"/>
                  <a:pt x="4260793" y="1398471"/>
                  <a:pt x="4126998" y="2049289"/>
                </a:cubicBezTo>
                <a:lnTo>
                  <a:pt x="4119789" y="2077279"/>
                </a:lnTo>
                <a:lnTo>
                  <a:pt x="0" y="2266952"/>
                </a:lnTo>
                <a:lnTo>
                  <a:pt x="1052292" y="738354"/>
                </a:lnTo>
                <a:cubicBezTo>
                  <a:pt x="1386003" y="253594"/>
                  <a:pt x="1925833" y="-4722"/>
                  <a:pt x="2473136" y="6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18400361">
            <a:off x="6141513" y="4670882"/>
            <a:ext cx="3704019" cy="3484459"/>
          </a:xfrm>
          <a:custGeom>
            <a:avLst/>
            <a:gdLst>
              <a:gd name="connsiteX0" fmla="*/ 3394369 w 3704019"/>
              <a:gd name="connsiteY0" fmla="*/ 799380 h 3484459"/>
              <a:gd name="connsiteX1" fmla="*/ 3704019 w 3704019"/>
              <a:gd name="connsiteY1" fmla="*/ 1813104 h 3484459"/>
              <a:gd name="connsiteX2" fmla="*/ 2596657 w 3704019"/>
              <a:gd name="connsiteY2" fmla="*/ 3483725 h 3484459"/>
              <a:gd name="connsiteX3" fmla="*/ 2594653 w 3704019"/>
              <a:gd name="connsiteY3" fmla="*/ 3484459 h 3484459"/>
              <a:gd name="connsiteX4" fmla="*/ 0 w 3704019"/>
              <a:gd name="connsiteY4" fmla="*/ 0 h 3484459"/>
              <a:gd name="connsiteX5" fmla="*/ 1890915 w 3704019"/>
              <a:gd name="connsiteY5" fmla="*/ 0 h 3484459"/>
              <a:gd name="connsiteX6" fmla="*/ 3394369 w 3704019"/>
              <a:gd name="connsiteY6" fmla="*/ 799380 h 3484459"/>
            </a:gdLst>
            <a:ahLst/>
            <a:cxnLst/>
            <a:rect l="l" t="t" r="r" b="b"/>
            <a:pathLst>
              <a:path w="3704019" h="3484459">
                <a:moveTo>
                  <a:pt x="3394369" y="799380"/>
                </a:moveTo>
                <a:cubicBezTo>
                  <a:pt x="3589866" y="1088753"/>
                  <a:pt x="3704019" y="1437597"/>
                  <a:pt x="3704019" y="1813104"/>
                </a:cubicBezTo>
                <a:cubicBezTo>
                  <a:pt x="3704019" y="2564116"/>
                  <a:pt x="3247407" y="3208481"/>
                  <a:pt x="2596657" y="3483725"/>
                </a:cubicBezTo>
                <a:lnTo>
                  <a:pt x="2594653" y="3484459"/>
                </a:lnTo>
                <a:lnTo>
                  <a:pt x="0" y="0"/>
                </a:lnTo>
                <a:lnTo>
                  <a:pt x="1890915" y="0"/>
                </a:lnTo>
                <a:cubicBezTo>
                  <a:pt x="2516758" y="0"/>
                  <a:pt x="3068542" y="317091"/>
                  <a:pt x="3394369" y="79938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2189" y="2854370"/>
            <a:ext cx="4313478" cy="15392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55320" y="1442665"/>
            <a:ext cx="1208182" cy="1208182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09599" y="1909688"/>
            <a:ext cx="2324403" cy="9446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3937B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8436149">
            <a:off x="9765014" y="4759684"/>
            <a:ext cx="3158576" cy="273074"/>
          </a:xfrm>
          <a:custGeom>
            <a:avLst/>
            <a:gdLst>
              <a:gd name="connsiteX0" fmla="*/ 0 w 3158576"/>
              <a:gd name="connsiteY0" fmla="*/ 136536 h 273074"/>
              <a:gd name="connsiteX1" fmla="*/ 0 w 3158576"/>
              <a:gd name="connsiteY1" fmla="*/ 136536 h 273074"/>
              <a:gd name="connsiteX2" fmla="*/ 0 w 3158576"/>
              <a:gd name="connsiteY2" fmla="*/ 136537 h 273074"/>
              <a:gd name="connsiteX3" fmla="*/ 3158576 w 3158576"/>
              <a:gd name="connsiteY3" fmla="*/ 0 h 273074"/>
              <a:gd name="connsiteX4" fmla="*/ 2799715 w 3158576"/>
              <a:gd name="connsiteY4" fmla="*/ 273074 h 273074"/>
              <a:gd name="connsiteX5" fmla="*/ 136537 w 3158576"/>
              <a:gd name="connsiteY5" fmla="*/ 273073 h 273074"/>
              <a:gd name="connsiteX6" fmla="*/ 10730 w 3158576"/>
              <a:gd name="connsiteY6" fmla="*/ 189682 h 273074"/>
              <a:gd name="connsiteX7" fmla="*/ 0 w 3158576"/>
              <a:gd name="connsiteY7" fmla="*/ 136536 h 273074"/>
              <a:gd name="connsiteX8" fmla="*/ 10730 w 3158576"/>
              <a:gd name="connsiteY8" fmla="*/ 83391 h 273074"/>
              <a:gd name="connsiteX9" fmla="*/ 136537 w 3158576"/>
              <a:gd name="connsiteY9" fmla="*/ 0 h 273074"/>
            </a:gdLst>
            <a:ahLst/>
            <a:cxnLst/>
            <a:rect l="l" t="t" r="r" b="b"/>
            <a:pathLst>
              <a:path w="3158576" h="273074">
                <a:moveTo>
                  <a:pt x="0" y="136536"/>
                </a:moveTo>
                <a:lnTo>
                  <a:pt x="0" y="136536"/>
                </a:lnTo>
                <a:lnTo>
                  <a:pt x="0" y="136537"/>
                </a:lnTo>
                <a:close/>
                <a:moveTo>
                  <a:pt x="3158576" y="0"/>
                </a:moveTo>
                <a:lnTo>
                  <a:pt x="2799715" y="273074"/>
                </a:lnTo>
                <a:lnTo>
                  <a:pt x="136537" y="273073"/>
                </a:lnTo>
                <a:cubicBezTo>
                  <a:pt x="79981" y="273073"/>
                  <a:pt x="31457" y="238687"/>
                  <a:pt x="10730" y="189682"/>
                </a:cubicBezTo>
                <a:lnTo>
                  <a:pt x="0" y="136536"/>
                </a:lnTo>
                <a:lnTo>
                  <a:pt x="10730" y="83391"/>
                </a:lnTo>
                <a:cubicBezTo>
                  <a:pt x="31457" y="34386"/>
                  <a:pt x="79982" y="0"/>
                  <a:pt x="1365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436149">
            <a:off x="10377421" y="5995381"/>
            <a:ext cx="2032576" cy="273074"/>
          </a:xfrm>
          <a:custGeom>
            <a:avLst/>
            <a:gdLst>
              <a:gd name="connsiteX0" fmla="*/ 1992585 w 2032576"/>
              <a:gd name="connsiteY0" fmla="*/ 39992 h 273074"/>
              <a:gd name="connsiteX1" fmla="*/ 2032576 w 2032576"/>
              <a:gd name="connsiteY1" fmla="*/ 136537 h 273074"/>
              <a:gd name="connsiteX2" fmla="*/ 2032575 w 2032576"/>
              <a:gd name="connsiteY2" fmla="*/ 136537 h 273074"/>
              <a:gd name="connsiteX3" fmla="*/ 1896038 w 2032576"/>
              <a:gd name="connsiteY3" fmla="*/ 273074 h 273074"/>
              <a:gd name="connsiteX4" fmla="*/ 207794 w 2032576"/>
              <a:gd name="connsiteY4" fmla="*/ 273073 h 273074"/>
              <a:gd name="connsiteX5" fmla="*/ 0 w 2032576"/>
              <a:gd name="connsiteY5" fmla="*/ 0 h 273074"/>
              <a:gd name="connsiteX6" fmla="*/ 1896039 w 2032576"/>
              <a:gd name="connsiteY6" fmla="*/ 0 h 273074"/>
              <a:gd name="connsiteX7" fmla="*/ 1992585 w 2032576"/>
              <a:gd name="connsiteY7" fmla="*/ 39992 h 273074"/>
            </a:gdLst>
            <a:ahLst/>
            <a:cxnLst/>
            <a:rect l="l" t="t" r="r" b="b"/>
            <a:pathLst>
              <a:path w="2032576" h="273074">
                <a:moveTo>
                  <a:pt x="1992585" y="39992"/>
                </a:moveTo>
                <a:cubicBezTo>
                  <a:pt x="2017294" y="64700"/>
                  <a:pt x="2032577" y="98834"/>
                  <a:pt x="2032576" y="136537"/>
                </a:cubicBezTo>
                <a:lnTo>
                  <a:pt x="2032575" y="136537"/>
                </a:lnTo>
                <a:cubicBezTo>
                  <a:pt x="2032575" y="211944"/>
                  <a:pt x="1971445" y="273074"/>
                  <a:pt x="1896038" y="273074"/>
                </a:cubicBezTo>
                <a:lnTo>
                  <a:pt x="207794" y="273073"/>
                </a:lnTo>
                <a:lnTo>
                  <a:pt x="0" y="0"/>
                </a:lnTo>
                <a:lnTo>
                  <a:pt x="1896039" y="0"/>
                </a:lnTo>
                <a:cubicBezTo>
                  <a:pt x="1933742" y="0"/>
                  <a:pt x="1967877" y="15283"/>
                  <a:pt x="1992585" y="3999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14568" y="1185788"/>
            <a:ext cx="1884393" cy="16685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3937B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513998" y="4555240"/>
            <a:ext cx="1678002" cy="2302760"/>
          </a:xfrm>
          <a:custGeom>
            <a:avLst/>
            <a:gdLst>
              <a:gd name="connsiteX0" fmla="*/ 1483697 w 1678002"/>
              <a:gd name="connsiteY0" fmla="*/ 0 h 2302760"/>
              <a:gd name="connsiteX1" fmla="*/ 1635396 w 1678002"/>
              <a:gd name="connsiteY1" fmla="*/ 7660 h 2302760"/>
              <a:gd name="connsiteX2" fmla="*/ 1678002 w 1678002"/>
              <a:gd name="connsiteY2" fmla="*/ 14163 h 2302760"/>
              <a:gd name="connsiteX3" fmla="*/ 1678002 w 1678002"/>
              <a:gd name="connsiteY3" fmla="*/ 2302760 h 2302760"/>
              <a:gd name="connsiteX4" fmla="*/ 247022 w 1678002"/>
              <a:gd name="connsiteY4" fmla="*/ 2302760 h 2302760"/>
              <a:gd name="connsiteX5" fmla="*/ 179074 w 1678002"/>
              <a:gd name="connsiteY5" fmla="*/ 2190915 h 2302760"/>
              <a:gd name="connsiteX6" fmla="*/ 0 w 1678002"/>
              <a:gd name="connsiteY6" fmla="*/ 1483697 h 2302760"/>
              <a:gd name="connsiteX7" fmla="*/ 1483697 w 1678002"/>
              <a:gd name="connsiteY7" fmla="*/ 0 h 2302760"/>
            </a:gdLst>
            <a:ahLst/>
            <a:cxnLst/>
            <a:rect l="l" t="t" r="r" b="b"/>
            <a:pathLst>
              <a:path w="1678002" h="2302760">
                <a:moveTo>
                  <a:pt x="1483697" y="0"/>
                </a:moveTo>
                <a:cubicBezTo>
                  <a:pt x="1534911" y="0"/>
                  <a:pt x="1585519" y="2595"/>
                  <a:pt x="1635396" y="7660"/>
                </a:cubicBezTo>
                <a:lnTo>
                  <a:pt x="1678002" y="14163"/>
                </a:lnTo>
                <a:lnTo>
                  <a:pt x="1678002" y="2302760"/>
                </a:lnTo>
                <a:lnTo>
                  <a:pt x="247022" y="2302760"/>
                </a:lnTo>
                <a:lnTo>
                  <a:pt x="179074" y="2190915"/>
                </a:lnTo>
                <a:cubicBezTo>
                  <a:pt x="64871" y="1980685"/>
                  <a:pt x="0" y="1739767"/>
                  <a:pt x="0" y="1483697"/>
                </a:cubicBezTo>
                <a:cubicBezTo>
                  <a:pt x="0" y="664274"/>
                  <a:pt x="664274" y="0"/>
                  <a:pt x="148369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9599" y="3211813"/>
            <a:ext cx="5284658" cy="2922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1C1C5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Abstract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5399215">
            <a:off x="10434204" y="-1345769"/>
            <a:ext cx="2987112" cy="2987112"/>
          </a:xfrm>
          <a:prstGeom prst="donut">
            <a:avLst>
              <a:gd name="adj" fmla="val 13257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305" y="4444986"/>
            <a:ext cx="12192000" cy="2413013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61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655320" y="1278890"/>
            <a:ext cx="10863580" cy="2325370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671195" y="3853815"/>
            <a:ext cx="10863580" cy="1600200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515" y="1278611"/>
            <a:ext cx="10382769" cy="373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3937B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Research Background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87400" y="1588135"/>
            <a:ext cx="10670990" cy="170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r>
              <a:rPr kumimoji="1" lang="zh-CN" altLang="en-US" dirty="0"/>
              <a:t>Wired clinical instruments that use percutaneous leads are accurate but are susceptible to </a:t>
            </a:r>
            <a:endParaRPr kumimoji="1" lang="zh-CN" altLang="en-US" dirty="0"/>
          </a:p>
          <a:p>
            <a:r>
              <a:rPr kumimoji="1" lang="zh-CN" altLang="en-US" dirty="0"/>
              <a:t>infection, patient mobility constraints and potential surgical complications during </a:t>
            </a:r>
            <a:endParaRPr kumimoji="1" lang="zh-CN" altLang="en-US" dirty="0"/>
          </a:p>
          <a:p>
            <a:r>
              <a:rPr kumimoji="1" lang="zh-CN" altLang="en-US" dirty="0"/>
              <a:t>removal</a:t>
            </a:r>
            <a:r>
              <a:rPr kumimoji="1" lang="en-US" altLang="zh-CN" dirty="0"/>
              <a:t>.</a:t>
            </a:r>
            <a:endParaRPr kumimoji="1" lang="zh-CN" altLang="en-US" dirty="0"/>
          </a:p>
          <a:p>
            <a:r>
              <a:rPr kumimoji="1" lang="zh-CN" altLang="en-US" dirty="0"/>
              <a:t>Wireless implantable devices provide greater operational freedom but </a:t>
            </a:r>
            <a:endParaRPr kumimoji="1" lang="zh-CN" altLang="en-US" dirty="0"/>
          </a:p>
          <a:p>
            <a:r>
              <a:rPr kumimoji="1" lang="zh-CN" altLang="en-US" dirty="0"/>
              <a:t>include issues such as limited detection range, poor degradation and difficulty in </a:t>
            </a:r>
            <a:endParaRPr kumimoji="1" lang="zh-CN" altLang="en-US" dirty="0"/>
          </a:p>
          <a:p>
            <a:r>
              <a:rPr kumimoji="1" lang="zh-CN" altLang="en-US" dirty="0"/>
              <a:t>size reduction in the human body. 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61480" y="3822415"/>
            <a:ext cx="10490199" cy="3256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Significance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761480" y="4286435"/>
            <a:ext cx="10487025" cy="13439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zh-CN" altLang="en-US" dirty="0"/>
              <a:t>Direct and precise monitoring of intracranial physiology holds immense importance </a:t>
            </a:r>
            <a:endParaRPr kumimoji="1" lang="zh-CN" altLang="en-US" dirty="0"/>
          </a:p>
          <a:p>
            <a:pPr algn="l"/>
            <a:r>
              <a:rPr kumimoji="1" lang="zh-CN" altLang="en-US" dirty="0"/>
              <a:t>in delineating injuries, prognostication and averting disease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Background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10603450" y="1909445"/>
            <a:ext cx="274984" cy="27498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65090" y="799936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Solution 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846208" y="-2861833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381400" flipH="1">
            <a:off x="799495" y="81643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93785" y="2898140"/>
            <a:ext cx="3409950" cy="27482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72820" y="1710055"/>
            <a:ext cx="70383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The metagel sensors are cubes 2 × 2 × 2 in size that encompass both biodegradable and stimulus-responsive hydrogels and periodically aligned air columns with a specific acoustic reflection spectrum. Implanted into intracranial space with a puncture needle, the metagel deforms in response to </a:t>
            </a:r>
            <a:endParaRPr lang="zh-CN" altLang="en-US" dirty="0"/>
          </a:p>
          <a:p>
            <a:r>
              <a:rPr lang="zh-CN" altLang="en-US" dirty="0"/>
              <a:t>physiological environmental changes, causing peak frequency shifts of reflected ultrasound waves that can be wirelessly measured by an external ultrasound probe.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72820" y="4777740"/>
            <a:ext cx="7232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The metagel sensor can independently detect intracranial pressure, temperature, pH and flow rate, realize a detection depth of 10 cm and almost fully degrade within 18 weeks. Animal experiments on rats and pigs indicate promising multiparametric sensing performances on a par with conventional non-resorbable wired clinical benchmarks.</a:t>
            </a:r>
            <a:endParaRPr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5400000">
            <a:off x="4846208" y="-4433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806" t="6878" r="1090" b="8666"/>
          <a:stretch>
            <a:fillRect/>
          </a:stretch>
        </p:blipFill>
        <p:spPr>
          <a:xfrm>
            <a:off x="0" y="1"/>
            <a:ext cx="12192000" cy="6882339"/>
          </a:xfrm>
          <a:custGeom>
            <a:avLst/>
            <a:gdLst/>
            <a:ahLst/>
            <a:cxnLst/>
            <a:rect l="l" t="t" r="r" b="b"/>
            <a:pathLst>
              <a:path w="12192000" h="6883400">
                <a:moveTo>
                  <a:pt x="0" y="0"/>
                </a:moveTo>
                <a:lnTo>
                  <a:pt x="12192000" y="0"/>
                </a:lnTo>
                <a:lnTo>
                  <a:pt x="12192000" y="6882339"/>
                </a:lnTo>
                <a:lnTo>
                  <a:pt x="0" y="688233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8234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74557" y="0"/>
            <a:ext cx="2763172" cy="1894054"/>
          </a:xfrm>
          <a:custGeom>
            <a:avLst/>
            <a:gdLst>
              <a:gd name="connsiteX0" fmla="*/ 48295 w 2763172"/>
              <a:gd name="connsiteY0" fmla="*/ 0 h 1894054"/>
              <a:gd name="connsiteX1" fmla="*/ 2714877 w 2763172"/>
              <a:gd name="connsiteY1" fmla="*/ 0 h 1894054"/>
              <a:gd name="connsiteX2" fmla="*/ 2735103 w 2763172"/>
              <a:gd name="connsiteY2" fmla="*/ 85691 h 1894054"/>
              <a:gd name="connsiteX3" fmla="*/ 2763172 w 2763172"/>
              <a:gd name="connsiteY3" fmla="*/ 389010 h 1894054"/>
              <a:gd name="connsiteX4" fmla="*/ 1381586 w 2763172"/>
              <a:gd name="connsiteY4" fmla="*/ 1894054 h 1894054"/>
              <a:gd name="connsiteX5" fmla="*/ 0 w 2763172"/>
              <a:gd name="connsiteY5" fmla="*/ 389010 h 1894054"/>
              <a:gd name="connsiteX6" fmla="*/ 28069 w 2763172"/>
              <a:gd name="connsiteY6" fmla="*/ 85691 h 1894054"/>
            </a:gdLst>
            <a:ahLst/>
            <a:cxnLst/>
            <a:rect l="l" t="t" r="r" b="b"/>
            <a:pathLst>
              <a:path w="2763172" h="1894054">
                <a:moveTo>
                  <a:pt x="48295" y="0"/>
                </a:moveTo>
                <a:lnTo>
                  <a:pt x="2714877" y="0"/>
                </a:lnTo>
                <a:lnTo>
                  <a:pt x="2735103" y="85691"/>
                </a:lnTo>
                <a:cubicBezTo>
                  <a:pt x="2753507" y="183666"/>
                  <a:pt x="2763172" y="285109"/>
                  <a:pt x="2763172" y="389010"/>
                </a:cubicBezTo>
                <a:cubicBezTo>
                  <a:pt x="2763172" y="1220223"/>
                  <a:pt x="2144615" y="1894054"/>
                  <a:pt x="1381586" y="1894054"/>
                </a:cubicBezTo>
                <a:cubicBezTo>
                  <a:pt x="618557" y="1894054"/>
                  <a:pt x="0" y="1220223"/>
                  <a:pt x="0" y="389010"/>
                </a:cubicBezTo>
                <a:cubicBezTo>
                  <a:pt x="0" y="285109"/>
                  <a:pt x="9665" y="183666"/>
                  <a:pt x="28069" y="856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21989" y="5588280"/>
            <a:ext cx="3543419" cy="1269720"/>
          </a:xfrm>
          <a:custGeom>
            <a:avLst/>
            <a:gdLst>
              <a:gd name="connsiteX0" fmla="*/ 1771709 w 3543419"/>
              <a:gd name="connsiteY0" fmla="*/ 0 h 1269720"/>
              <a:gd name="connsiteX1" fmla="*/ 3497341 w 3543419"/>
              <a:gd name="connsiteY1" fmla="*/ 1143826 h 1269720"/>
              <a:gd name="connsiteX2" fmla="*/ 3543419 w 3543419"/>
              <a:gd name="connsiteY2" fmla="*/ 1269720 h 1269720"/>
              <a:gd name="connsiteX3" fmla="*/ 0 w 3543419"/>
              <a:gd name="connsiteY3" fmla="*/ 1269720 h 1269720"/>
              <a:gd name="connsiteX4" fmla="*/ 46078 w 3543419"/>
              <a:gd name="connsiteY4" fmla="*/ 1143826 h 1269720"/>
              <a:gd name="connsiteX5" fmla="*/ 1771709 w 3543419"/>
              <a:gd name="connsiteY5" fmla="*/ 0 h 1269720"/>
            </a:gdLst>
            <a:ahLst/>
            <a:cxnLst/>
            <a:rect l="l" t="t" r="r" b="b"/>
            <a:pathLst>
              <a:path w="3543419" h="1269720">
                <a:moveTo>
                  <a:pt x="1771709" y="0"/>
                </a:moveTo>
                <a:cubicBezTo>
                  <a:pt x="2547451" y="0"/>
                  <a:pt x="3213033" y="471647"/>
                  <a:pt x="3497341" y="1143826"/>
                </a:cubicBezTo>
                <a:lnTo>
                  <a:pt x="3543419" y="1269720"/>
                </a:lnTo>
                <a:lnTo>
                  <a:pt x="0" y="1269720"/>
                </a:lnTo>
                <a:lnTo>
                  <a:pt x="46078" y="1143826"/>
                </a:lnTo>
                <a:cubicBezTo>
                  <a:pt x="330385" y="471647"/>
                  <a:pt x="995968" y="0"/>
                  <a:pt x="1771709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3034079">
            <a:off x="8491425" y="-675018"/>
            <a:ext cx="3814766" cy="5372960"/>
          </a:xfrm>
          <a:custGeom>
            <a:avLst/>
            <a:gdLst>
              <a:gd name="connsiteX0" fmla="*/ 3814766 w 3814766"/>
              <a:gd name="connsiteY0" fmla="*/ 3763320 h 5372960"/>
              <a:gd name="connsiteX1" fmla="*/ 1696805 w 3814766"/>
              <a:gd name="connsiteY1" fmla="*/ 5372960 h 5372960"/>
              <a:gd name="connsiteX2" fmla="*/ 0 w 3814766"/>
              <a:gd name="connsiteY2" fmla="*/ 3140307 h 5372960"/>
              <a:gd name="connsiteX3" fmla="*/ 0 w 3814766"/>
              <a:gd name="connsiteY3" fmla="*/ 1907383 h 5372960"/>
              <a:gd name="connsiteX4" fmla="*/ 1907383 w 3814766"/>
              <a:gd name="connsiteY4" fmla="*/ 0 h 5372960"/>
              <a:gd name="connsiteX5" fmla="*/ 3814766 w 3814766"/>
              <a:gd name="connsiteY5" fmla="*/ 1907383 h 5372960"/>
            </a:gdLst>
            <a:ahLst/>
            <a:cxnLst/>
            <a:rect l="l" t="t" r="r" b="b"/>
            <a:pathLst>
              <a:path w="3814766" h="5372960">
                <a:moveTo>
                  <a:pt x="3814766" y="3763320"/>
                </a:moveTo>
                <a:lnTo>
                  <a:pt x="1696805" y="5372960"/>
                </a:lnTo>
                <a:lnTo>
                  <a:pt x="0" y="3140307"/>
                </a:lnTo>
                <a:lnTo>
                  <a:pt x="0" y="1907383"/>
                </a:lnTo>
                <a:cubicBezTo>
                  <a:pt x="0" y="853964"/>
                  <a:pt x="853964" y="0"/>
                  <a:pt x="1907383" y="0"/>
                </a:cubicBezTo>
                <a:cubicBezTo>
                  <a:pt x="2960802" y="0"/>
                  <a:pt x="3814766" y="853964"/>
                  <a:pt x="3814766" y="190738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30567" r="17021" b="19827"/>
          <a:stretch>
            <a:fillRect/>
          </a:stretch>
        </p:blipFill>
        <p:spPr>
          <a:xfrm>
            <a:off x="7864266" y="0"/>
            <a:ext cx="4327734" cy="4422508"/>
          </a:xfrm>
          <a:custGeom>
            <a:avLst/>
            <a:gdLst/>
            <a:ahLst/>
            <a:cxnLst/>
            <a:rect l="l" t="t" r="r" b="b"/>
            <a:pathLst>
              <a:path w="4330700" h="4419600">
                <a:moveTo>
                  <a:pt x="1423174" y="0"/>
                </a:moveTo>
                <a:lnTo>
                  <a:pt x="4327734" y="0"/>
                </a:lnTo>
                <a:lnTo>
                  <a:pt x="4327734" y="2482743"/>
                </a:lnTo>
                <a:lnTo>
                  <a:pt x="3426076" y="3669142"/>
                </a:lnTo>
                <a:cubicBezTo>
                  <a:pt x="2788673" y="4507837"/>
                  <a:pt x="1592060" y="4671015"/>
                  <a:pt x="753366" y="4033612"/>
                </a:cubicBezTo>
                <a:cubicBezTo>
                  <a:pt x="-85328" y="3396208"/>
                  <a:pt x="-248507" y="2199595"/>
                  <a:pt x="388897" y="136090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18400361">
            <a:off x="7440302" y="-94464"/>
            <a:ext cx="5478774" cy="4022926"/>
          </a:xfrm>
          <a:custGeom>
            <a:avLst/>
            <a:gdLst>
              <a:gd name="connsiteX0" fmla="*/ 3631673 w 5478774"/>
              <a:gd name="connsiteY0" fmla="*/ 0 h 4022926"/>
              <a:gd name="connsiteX1" fmla="*/ 5478774 w 5478774"/>
              <a:gd name="connsiteY1" fmla="*/ 2480544 h 4022926"/>
              <a:gd name="connsiteX2" fmla="*/ 3407450 w 5478774"/>
              <a:gd name="connsiteY2" fmla="*/ 4022926 h 4022926"/>
              <a:gd name="connsiteX3" fmla="*/ 2011463 w 5478774"/>
              <a:gd name="connsiteY3" fmla="*/ 4022925 h 4022926"/>
              <a:gd name="connsiteX4" fmla="*/ 0 w 5478774"/>
              <a:gd name="connsiteY4" fmla="*/ 2011462 h 4022926"/>
              <a:gd name="connsiteX5" fmla="*/ 0 w 5478774"/>
              <a:gd name="connsiteY5" fmla="*/ 2011463 h 4022926"/>
              <a:gd name="connsiteX6" fmla="*/ 2011463 w 5478774"/>
              <a:gd name="connsiteY6" fmla="*/ 0 h 4022926"/>
            </a:gdLst>
            <a:ahLst/>
            <a:cxnLst/>
            <a:rect l="l" t="t" r="r" b="b"/>
            <a:pathLst>
              <a:path w="5478774" h="4022926">
                <a:moveTo>
                  <a:pt x="3631673" y="0"/>
                </a:moveTo>
                <a:lnTo>
                  <a:pt x="5478774" y="2480544"/>
                </a:lnTo>
                <a:lnTo>
                  <a:pt x="3407450" y="4022926"/>
                </a:lnTo>
                <a:lnTo>
                  <a:pt x="2011463" y="4022925"/>
                </a:lnTo>
                <a:cubicBezTo>
                  <a:pt x="900563" y="4022925"/>
                  <a:pt x="0" y="3122362"/>
                  <a:pt x="0" y="2011462"/>
                </a:cubicBezTo>
                <a:lnTo>
                  <a:pt x="0" y="2011463"/>
                </a:lnTo>
                <a:cubicBezTo>
                  <a:pt x="0" y="900563"/>
                  <a:pt x="900563" y="0"/>
                  <a:pt x="2011463" y="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230780">
            <a:off x="6529764" y="4724744"/>
            <a:ext cx="3256081" cy="3469729"/>
          </a:xfrm>
          <a:custGeom>
            <a:avLst/>
            <a:gdLst>
              <a:gd name="connsiteX0" fmla="*/ 620452 w 3256081"/>
              <a:gd name="connsiteY0" fmla="*/ 389333 h 3469729"/>
              <a:gd name="connsiteX1" fmla="*/ 1704974 w 3256081"/>
              <a:gd name="connsiteY1" fmla="*/ 0 h 3469729"/>
              <a:gd name="connsiteX2" fmla="*/ 3204167 w 3256081"/>
              <a:gd name="connsiteY2" fmla="*/ 892282 h 3469729"/>
              <a:gd name="connsiteX3" fmla="*/ 3256081 w 3256081"/>
              <a:gd name="connsiteY3" fmla="*/ 1000049 h 3469729"/>
              <a:gd name="connsiteX4" fmla="*/ 0 w 3256081"/>
              <a:gd name="connsiteY4" fmla="*/ 3469729 h 3469729"/>
              <a:gd name="connsiteX5" fmla="*/ 0 w 3256081"/>
              <a:gd name="connsiteY5" fmla="*/ 1704974 h 3469729"/>
              <a:gd name="connsiteX6" fmla="*/ 620452 w 3256081"/>
              <a:gd name="connsiteY6" fmla="*/ 389333 h 3469729"/>
            </a:gdLst>
            <a:ahLst/>
            <a:cxnLst/>
            <a:rect l="l" t="t" r="r" b="b"/>
            <a:pathLst>
              <a:path w="3256081" h="3469729">
                <a:moveTo>
                  <a:pt x="620452" y="389333"/>
                </a:moveTo>
                <a:cubicBezTo>
                  <a:pt x="915172" y="146109"/>
                  <a:pt x="1293010" y="0"/>
                  <a:pt x="1704974" y="0"/>
                </a:cubicBezTo>
                <a:cubicBezTo>
                  <a:pt x="2352345" y="0"/>
                  <a:pt x="2915447" y="360799"/>
                  <a:pt x="3204167" y="892282"/>
                </a:cubicBezTo>
                <a:lnTo>
                  <a:pt x="3256081" y="1000049"/>
                </a:lnTo>
                <a:lnTo>
                  <a:pt x="0" y="3469729"/>
                </a:lnTo>
                <a:lnTo>
                  <a:pt x="0" y="1704974"/>
                </a:lnTo>
                <a:cubicBezTo>
                  <a:pt x="0" y="1175307"/>
                  <a:pt x="241527" y="702050"/>
                  <a:pt x="620452" y="38933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9169" b="9169"/>
          <a:stretch>
            <a:fillRect/>
          </a:stretch>
        </p:blipFill>
        <p:spPr>
          <a:xfrm rot="158161">
            <a:off x="5677421" y="4687950"/>
            <a:ext cx="4161801" cy="2266952"/>
          </a:xfrm>
          <a:custGeom>
            <a:avLst/>
            <a:gdLst/>
            <a:ahLst/>
            <a:cxnLst/>
            <a:rect l="l" t="t" r="r" b="b"/>
            <a:pathLst>
              <a:path w="4165600" h="2273300">
                <a:moveTo>
                  <a:pt x="2473136" y="65"/>
                </a:moveTo>
                <a:cubicBezTo>
                  <a:pt x="2801519" y="2938"/>
                  <a:pt x="3132591" y="100529"/>
                  <a:pt x="3423448" y="300755"/>
                </a:cubicBezTo>
                <a:cubicBezTo>
                  <a:pt x="4005159" y="701207"/>
                  <a:pt x="4260793" y="1398471"/>
                  <a:pt x="4126998" y="2049289"/>
                </a:cubicBezTo>
                <a:lnTo>
                  <a:pt x="4119789" y="2077279"/>
                </a:lnTo>
                <a:lnTo>
                  <a:pt x="0" y="2266952"/>
                </a:lnTo>
                <a:lnTo>
                  <a:pt x="1052292" y="738354"/>
                </a:lnTo>
                <a:cubicBezTo>
                  <a:pt x="1386003" y="253594"/>
                  <a:pt x="1925833" y="-4722"/>
                  <a:pt x="2473136" y="6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18400361">
            <a:off x="6141513" y="4670882"/>
            <a:ext cx="3704019" cy="3484459"/>
          </a:xfrm>
          <a:custGeom>
            <a:avLst/>
            <a:gdLst>
              <a:gd name="connsiteX0" fmla="*/ 3394369 w 3704019"/>
              <a:gd name="connsiteY0" fmla="*/ 799380 h 3484459"/>
              <a:gd name="connsiteX1" fmla="*/ 3704019 w 3704019"/>
              <a:gd name="connsiteY1" fmla="*/ 1813104 h 3484459"/>
              <a:gd name="connsiteX2" fmla="*/ 2596657 w 3704019"/>
              <a:gd name="connsiteY2" fmla="*/ 3483725 h 3484459"/>
              <a:gd name="connsiteX3" fmla="*/ 2594653 w 3704019"/>
              <a:gd name="connsiteY3" fmla="*/ 3484459 h 3484459"/>
              <a:gd name="connsiteX4" fmla="*/ 0 w 3704019"/>
              <a:gd name="connsiteY4" fmla="*/ 0 h 3484459"/>
              <a:gd name="connsiteX5" fmla="*/ 1890915 w 3704019"/>
              <a:gd name="connsiteY5" fmla="*/ 0 h 3484459"/>
              <a:gd name="connsiteX6" fmla="*/ 3394369 w 3704019"/>
              <a:gd name="connsiteY6" fmla="*/ 799380 h 3484459"/>
            </a:gdLst>
            <a:ahLst/>
            <a:cxnLst/>
            <a:rect l="l" t="t" r="r" b="b"/>
            <a:pathLst>
              <a:path w="3704019" h="3484459">
                <a:moveTo>
                  <a:pt x="3394369" y="799380"/>
                </a:moveTo>
                <a:cubicBezTo>
                  <a:pt x="3589866" y="1088753"/>
                  <a:pt x="3704019" y="1437597"/>
                  <a:pt x="3704019" y="1813104"/>
                </a:cubicBezTo>
                <a:cubicBezTo>
                  <a:pt x="3704019" y="2564116"/>
                  <a:pt x="3247407" y="3208481"/>
                  <a:pt x="2596657" y="3483725"/>
                </a:cubicBezTo>
                <a:lnTo>
                  <a:pt x="2594653" y="3484459"/>
                </a:lnTo>
                <a:lnTo>
                  <a:pt x="0" y="0"/>
                </a:lnTo>
                <a:lnTo>
                  <a:pt x="1890915" y="0"/>
                </a:lnTo>
                <a:cubicBezTo>
                  <a:pt x="2516758" y="0"/>
                  <a:pt x="3068542" y="317091"/>
                  <a:pt x="3394369" y="799380"/>
                </a:cubicBez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2189" y="2854370"/>
            <a:ext cx="4313478" cy="15392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55320" y="1442665"/>
            <a:ext cx="1208182" cy="1208182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09599" y="1909688"/>
            <a:ext cx="2324403" cy="9446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3937B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8436149">
            <a:off x="9765014" y="4759684"/>
            <a:ext cx="3158576" cy="273074"/>
          </a:xfrm>
          <a:custGeom>
            <a:avLst/>
            <a:gdLst>
              <a:gd name="connsiteX0" fmla="*/ 0 w 3158576"/>
              <a:gd name="connsiteY0" fmla="*/ 136536 h 273074"/>
              <a:gd name="connsiteX1" fmla="*/ 0 w 3158576"/>
              <a:gd name="connsiteY1" fmla="*/ 136536 h 273074"/>
              <a:gd name="connsiteX2" fmla="*/ 0 w 3158576"/>
              <a:gd name="connsiteY2" fmla="*/ 136537 h 273074"/>
              <a:gd name="connsiteX3" fmla="*/ 3158576 w 3158576"/>
              <a:gd name="connsiteY3" fmla="*/ 0 h 273074"/>
              <a:gd name="connsiteX4" fmla="*/ 2799715 w 3158576"/>
              <a:gd name="connsiteY4" fmla="*/ 273074 h 273074"/>
              <a:gd name="connsiteX5" fmla="*/ 136537 w 3158576"/>
              <a:gd name="connsiteY5" fmla="*/ 273073 h 273074"/>
              <a:gd name="connsiteX6" fmla="*/ 10730 w 3158576"/>
              <a:gd name="connsiteY6" fmla="*/ 189682 h 273074"/>
              <a:gd name="connsiteX7" fmla="*/ 0 w 3158576"/>
              <a:gd name="connsiteY7" fmla="*/ 136536 h 273074"/>
              <a:gd name="connsiteX8" fmla="*/ 10730 w 3158576"/>
              <a:gd name="connsiteY8" fmla="*/ 83391 h 273074"/>
              <a:gd name="connsiteX9" fmla="*/ 136537 w 3158576"/>
              <a:gd name="connsiteY9" fmla="*/ 0 h 273074"/>
            </a:gdLst>
            <a:ahLst/>
            <a:cxnLst/>
            <a:rect l="l" t="t" r="r" b="b"/>
            <a:pathLst>
              <a:path w="3158576" h="273074">
                <a:moveTo>
                  <a:pt x="0" y="136536"/>
                </a:moveTo>
                <a:lnTo>
                  <a:pt x="0" y="136536"/>
                </a:lnTo>
                <a:lnTo>
                  <a:pt x="0" y="136537"/>
                </a:lnTo>
                <a:close/>
                <a:moveTo>
                  <a:pt x="3158576" y="0"/>
                </a:moveTo>
                <a:lnTo>
                  <a:pt x="2799715" y="273074"/>
                </a:lnTo>
                <a:lnTo>
                  <a:pt x="136537" y="273073"/>
                </a:lnTo>
                <a:cubicBezTo>
                  <a:pt x="79981" y="273073"/>
                  <a:pt x="31457" y="238687"/>
                  <a:pt x="10730" y="189682"/>
                </a:cubicBezTo>
                <a:lnTo>
                  <a:pt x="0" y="136536"/>
                </a:lnTo>
                <a:lnTo>
                  <a:pt x="10730" y="83391"/>
                </a:lnTo>
                <a:cubicBezTo>
                  <a:pt x="31457" y="34386"/>
                  <a:pt x="79982" y="0"/>
                  <a:pt x="1365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436149">
            <a:off x="10377421" y="5995381"/>
            <a:ext cx="2032576" cy="273074"/>
          </a:xfrm>
          <a:custGeom>
            <a:avLst/>
            <a:gdLst>
              <a:gd name="connsiteX0" fmla="*/ 1992585 w 2032576"/>
              <a:gd name="connsiteY0" fmla="*/ 39992 h 273074"/>
              <a:gd name="connsiteX1" fmla="*/ 2032576 w 2032576"/>
              <a:gd name="connsiteY1" fmla="*/ 136537 h 273074"/>
              <a:gd name="connsiteX2" fmla="*/ 2032575 w 2032576"/>
              <a:gd name="connsiteY2" fmla="*/ 136537 h 273074"/>
              <a:gd name="connsiteX3" fmla="*/ 1896038 w 2032576"/>
              <a:gd name="connsiteY3" fmla="*/ 273074 h 273074"/>
              <a:gd name="connsiteX4" fmla="*/ 207794 w 2032576"/>
              <a:gd name="connsiteY4" fmla="*/ 273073 h 273074"/>
              <a:gd name="connsiteX5" fmla="*/ 0 w 2032576"/>
              <a:gd name="connsiteY5" fmla="*/ 0 h 273074"/>
              <a:gd name="connsiteX6" fmla="*/ 1896039 w 2032576"/>
              <a:gd name="connsiteY6" fmla="*/ 0 h 273074"/>
              <a:gd name="connsiteX7" fmla="*/ 1992585 w 2032576"/>
              <a:gd name="connsiteY7" fmla="*/ 39992 h 273074"/>
            </a:gdLst>
            <a:ahLst/>
            <a:cxnLst/>
            <a:rect l="l" t="t" r="r" b="b"/>
            <a:pathLst>
              <a:path w="2032576" h="273074">
                <a:moveTo>
                  <a:pt x="1992585" y="39992"/>
                </a:moveTo>
                <a:cubicBezTo>
                  <a:pt x="2017294" y="64700"/>
                  <a:pt x="2032577" y="98834"/>
                  <a:pt x="2032576" y="136537"/>
                </a:cubicBezTo>
                <a:lnTo>
                  <a:pt x="2032575" y="136537"/>
                </a:lnTo>
                <a:cubicBezTo>
                  <a:pt x="2032575" y="211944"/>
                  <a:pt x="1971445" y="273074"/>
                  <a:pt x="1896038" y="273074"/>
                </a:cubicBezTo>
                <a:lnTo>
                  <a:pt x="207794" y="273073"/>
                </a:lnTo>
                <a:lnTo>
                  <a:pt x="0" y="0"/>
                </a:lnTo>
                <a:lnTo>
                  <a:pt x="1896039" y="0"/>
                </a:lnTo>
                <a:cubicBezTo>
                  <a:pt x="1933742" y="0"/>
                  <a:pt x="1967877" y="15283"/>
                  <a:pt x="1992585" y="3999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14568" y="1185788"/>
            <a:ext cx="1884393" cy="16685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3937B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513998" y="4555240"/>
            <a:ext cx="1678002" cy="2302760"/>
          </a:xfrm>
          <a:custGeom>
            <a:avLst/>
            <a:gdLst>
              <a:gd name="connsiteX0" fmla="*/ 1483697 w 1678002"/>
              <a:gd name="connsiteY0" fmla="*/ 0 h 2302760"/>
              <a:gd name="connsiteX1" fmla="*/ 1635396 w 1678002"/>
              <a:gd name="connsiteY1" fmla="*/ 7660 h 2302760"/>
              <a:gd name="connsiteX2" fmla="*/ 1678002 w 1678002"/>
              <a:gd name="connsiteY2" fmla="*/ 14163 h 2302760"/>
              <a:gd name="connsiteX3" fmla="*/ 1678002 w 1678002"/>
              <a:gd name="connsiteY3" fmla="*/ 2302760 h 2302760"/>
              <a:gd name="connsiteX4" fmla="*/ 247022 w 1678002"/>
              <a:gd name="connsiteY4" fmla="*/ 2302760 h 2302760"/>
              <a:gd name="connsiteX5" fmla="*/ 179074 w 1678002"/>
              <a:gd name="connsiteY5" fmla="*/ 2190915 h 2302760"/>
              <a:gd name="connsiteX6" fmla="*/ 0 w 1678002"/>
              <a:gd name="connsiteY6" fmla="*/ 1483697 h 2302760"/>
              <a:gd name="connsiteX7" fmla="*/ 1483697 w 1678002"/>
              <a:gd name="connsiteY7" fmla="*/ 0 h 2302760"/>
            </a:gdLst>
            <a:ahLst/>
            <a:cxnLst/>
            <a:rect l="l" t="t" r="r" b="b"/>
            <a:pathLst>
              <a:path w="1678002" h="2302760">
                <a:moveTo>
                  <a:pt x="1483697" y="0"/>
                </a:moveTo>
                <a:cubicBezTo>
                  <a:pt x="1534911" y="0"/>
                  <a:pt x="1585519" y="2595"/>
                  <a:pt x="1635396" y="7660"/>
                </a:cubicBezTo>
                <a:lnTo>
                  <a:pt x="1678002" y="14163"/>
                </a:lnTo>
                <a:lnTo>
                  <a:pt x="1678002" y="2302760"/>
                </a:lnTo>
                <a:lnTo>
                  <a:pt x="247022" y="2302760"/>
                </a:lnTo>
                <a:lnTo>
                  <a:pt x="179074" y="2190915"/>
                </a:lnTo>
                <a:cubicBezTo>
                  <a:pt x="64871" y="1980685"/>
                  <a:pt x="0" y="1739767"/>
                  <a:pt x="0" y="1483697"/>
                </a:cubicBezTo>
                <a:cubicBezTo>
                  <a:pt x="0" y="664274"/>
                  <a:pt x="664274" y="0"/>
                  <a:pt x="148369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9599" y="3211813"/>
            <a:ext cx="5284658" cy="2922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1C1C5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Introduction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3504763" y="1170480"/>
            <a:ext cx="6666848" cy="2985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 dirty="0">
                <a:ln w="12700">
                  <a:noFill/>
                </a:ln>
                <a:gradFill>
                  <a:gsLst>
                    <a:gs pos="0">
                      <a:srgbClr val="3937B3">
                        <a:alpha val="100000"/>
                      </a:srgbClr>
                    </a:gs>
                    <a:gs pos="100000">
                      <a:srgbClr val="2B2986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Current Wireless Implantable Sensors</a:t>
            </a:r>
            <a:endParaRPr kumimoji="1" lang="zh-CN" altLang="en-US" sz="2400" dirty="0"/>
          </a:p>
        </p:txBody>
      </p:sp>
      <p:sp>
        <p:nvSpPr>
          <p:cNvPr id="4" name="标题 1"/>
          <p:cNvSpPr txBox="1"/>
          <p:nvPr/>
        </p:nvSpPr>
        <p:spPr>
          <a:xfrm>
            <a:off x="7182056" y="2209712"/>
            <a:ext cx="5130800" cy="7607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dirty="0"/>
              <a:t>         </a:t>
            </a:r>
            <a:r>
              <a:rPr kumimoji="1" lang="en-US" altLang="zh-CN" sz="2100" dirty="0"/>
              <a:t>the great significance of wireless implantable sensors</a:t>
            </a:r>
            <a:endParaRPr kumimoji="1" lang="en-US" altLang="zh-CN" sz="2100" dirty="0"/>
          </a:p>
          <a:p>
            <a:pPr algn="l"/>
            <a:endParaRPr kumimoji="1" lang="en-US" altLang="zh-CN" sz="2100" dirty="0"/>
          </a:p>
          <a:p>
            <a:pPr algn="l"/>
            <a:r>
              <a:rPr kumimoji="1" lang="en-US" altLang="zh-CN" sz="2100" dirty="0"/>
              <a:t>       </a:t>
            </a:r>
            <a:endParaRPr kumimoji="1" lang="zh-CN" altLang="en-US" sz="2100" dirty="0"/>
          </a:p>
        </p:txBody>
      </p:sp>
      <p:sp>
        <p:nvSpPr>
          <p:cNvPr id="6" name="标题 1"/>
          <p:cNvSpPr txBox="1"/>
          <p:nvPr/>
        </p:nvSpPr>
        <p:spPr>
          <a:xfrm>
            <a:off x="7328064" y="2769951"/>
            <a:ext cx="5333135" cy="1686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 dirty="0"/>
              <a:t>          </a:t>
            </a:r>
            <a:endParaRPr kumimoji="1" lang="en-US" altLang="zh-CN" sz="1800" dirty="0"/>
          </a:p>
          <a:p>
            <a:pPr algn="l"/>
            <a:r>
              <a:rPr kumimoji="1" lang="en-US" altLang="zh-CN" sz="2100" dirty="0"/>
              <a:t>      the status of c</a:t>
            </a:r>
            <a:r>
              <a:rPr lang="en-US" altLang="zh-CN" sz="2100" dirty="0"/>
              <a:t>urrent wireless  sensors</a:t>
            </a:r>
            <a:endParaRPr lang="en-US" altLang="zh-CN" sz="2100" dirty="0"/>
          </a:p>
          <a:p>
            <a:pPr algn="l"/>
            <a:r>
              <a:rPr kumimoji="1" lang="en-US" altLang="zh-CN" sz="2100" dirty="0"/>
              <a:t>            technical method </a:t>
            </a:r>
            <a:endParaRPr kumimoji="1" lang="en-US" altLang="zh-CN" sz="2100" dirty="0"/>
          </a:p>
          <a:p>
            <a:pPr algn="l"/>
            <a:r>
              <a:rPr kumimoji="1" lang="en-US" altLang="zh-CN" sz="2100" dirty="0"/>
              <a:t>            several inter-related challenges</a:t>
            </a:r>
            <a:endParaRPr kumimoji="1" lang="zh-CN" altLang="en-US" sz="2100" dirty="0"/>
          </a:p>
        </p:txBody>
      </p:sp>
      <p:grpSp>
        <p:nvGrpSpPr>
          <p:cNvPr id="8" name="组合 7"/>
          <p:cNvGrpSpPr/>
          <p:nvPr/>
        </p:nvGrpSpPr>
        <p:grpSpPr>
          <a:xfrm>
            <a:off x="0" y="5899346"/>
            <a:ext cx="12192000" cy="958654"/>
            <a:chOff x="0" y="5899346"/>
            <a:chExt cx="12192000" cy="958654"/>
          </a:xfrm>
        </p:grpSpPr>
        <p:sp>
          <p:nvSpPr>
            <p:cNvPr id="9" name="标题 1"/>
            <p:cNvSpPr txBox="1"/>
            <p:nvPr/>
          </p:nvSpPr>
          <p:spPr>
            <a:xfrm>
              <a:off x="0" y="5899346"/>
              <a:ext cx="12192000" cy="958654"/>
            </a:xfrm>
            <a:custGeom>
              <a:avLst/>
              <a:gdLst>
                <a:gd name="connsiteX0" fmla="*/ 0 w 12192000"/>
                <a:gd name="connsiteY0" fmla="*/ 0 h 3563982"/>
                <a:gd name="connsiteX1" fmla="*/ 21223 w 12192000"/>
                <a:gd name="connsiteY1" fmla="*/ 27596 h 3563982"/>
                <a:gd name="connsiteX2" fmla="*/ 6096000 w 12192000"/>
                <a:gd name="connsiteY2" fmla="*/ 3055905 h 3563982"/>
                <a:gd name="connsiteX3" fmla="*/ 12170777 w 12192000"/>
                <a:gd name="connsiteY3" fmla="*/ 27596 h 3563982"/>
                <a:gd name="connsiteX4" fmla="*/ 12192000 w 12192000"/>
                <a:gd name="connsiteY4" fmla="*/ 0 h 3563982"/>
                <a:gd name="connsiteX5" fmla="*/ 12192000 w 12192000"/>
                <a:gd name="connsiteY5" fmla="*/ 3563982 h 3563982"/>
                <a:gd name="connsiteX6" fmla="*/ 0 w 12192000"/>
                <a:gd name="connsiteY6" fmla="*/ 3563982 h 3563982"/>
              </a:gdLst>
              <a:ahLst/>
              <a:cxnLst/>
              <a:rect l="l" t="t" r="r" b="b"/>
              <a:pathLst>
                <a:path w="12192000" h="3563982">
                  <a:moveTo>
                    <a:pt x="0" y="0"/>
                  </a:moveTo>
                  <a:lnTo>
                    <a:pt x="21223" y="27596"/>
                  </a:lnTo>
                  <a:cubicBezTo>
                    <a:pt x="1522464" y="1887950"/>
                    <a:pt x="3688133" y="3055905"/>
                    <a:pt x="6096000" y="3055905"/>
                  </a:cubicBezTo>
                  <a:cubicBezTo>
                    <a:pt x="8503868" y="3055905"/>
                    <a:pt x="10669536" y="1887950"/>
                    <a:pt x="12170777" y="27596"/>
                  </a:cubicBezTo>
                  <a:lnTo>
                    <a:pt x="12192000" y="0"/>
                  </a:lnTo>
                  <a:lnTo>
                    <a:pt x="12192000" y="3563982"/>
                  </a:lnTo>
                  <a:lnTo>
                    <a:pt x="0" y="35639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18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0" y="6188758"/>
              <a:ext cx="12192000" cy="669242"/>
            </a:xfrm>
            <a:custGeom>
              <a:avLst/>
              <a:gdLst>
                <a:gd name="connsiteX0" fmla="*/ 0 w 12192000"/>
                <a:gd name="connsiteY0" fmla="*/ 0 h 2488036"/>
                <a:gd name="connsiteX1" fmla="*/ 21223 w 12192000"/>
                <a:gd name="connsiteY1" fmla="*/ 18287 h 2488036"/>
                <a:gd name="connsiteX2" fmla="*/ 6096000 w 12192000"/>
                <a:gd name="connsiteY2" fmla="*/ 2025118 h 2488036"/>
                <a:gd name="connsiteX3" fmla="*/ 12170777 w 12192000"/>
                <a:gd name="connsiteY3" fmla="*/ 18287 h 2488036"/>
                <a:gd name="connsiteX4" fmla="*/ 12192000 w 12192000"/>
                <a:gd name="connsiteY4" fmla="*/ 0 h 2488036"/>
                <a:gd name="connsiteX5" fmla="*/ 12192000 w 12192000"/>
                <a:gd name="connsiteY5" fmla="*/ 2488036 h 2488036"/>
                <a:gd name="connsiteX6" fmla="*/ 0 w 12192000"/>
                <a:gd name="connsiteY6" fmla="*/ 2488036 h 2488036"/>
              </a:gdLst>
              <a:ahLst/>
              <a:cxnLst/>
              <a:rect l="l" t="t" r="r" b="b"/>
              <a:pathLst>
                <a:path w="12192000" h="2488036">
                  <a:moveTo>
                    <a:pt x="0" y="0"/>
                  </a:moveTo>
                  <a:lnTo>
                    <a:pt x="21223" y="18287"/>
                  </a:lnTo>
                  <a:cubicBezTo>
                    <a:pt x="1522464" y="1251126"/>
                    <a:pt x="3688133" y="2025118"/>
                    <a:pt x="6096000" y="2025118"/>
                  </a:cubicBezTo>
                  <a:cubicBezTo>
                    <a:pt x="8503868" y="2025118"/>
                    <a:pt x="10669536" y="1251126"/>
                    <a:pt x="12170777" y="18287"/>
                  </a:cubicBezTo>
                  <a:lnTo>
                    <a:pt x="12192000" y="0"/>
                  </a:lnTo>
                  <a:lnTo>
                    <a:pt x="12192000" y="2488036"/>
                  </a:lnTo>
                  <a:lnTo>
                    <a:pt x="0" y="248803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3175" cap="sq">
              <a:solidFill>
                <a:schemeClr val="accent1">
                  <a:lumMod val="20000"/>
                  <a:lumOff val="80000"/>
                </a:schemeClr>
              </a:solidFill>
              <a:miter/>
            </a:ln>
            <a:effectLst>
              <a:outerShdw blurRad="368300" dist="38100" dir="16200000" rotWithShape="0">
                <a:schemeClr val="accent1">
                  <a:alpha val="26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Research Status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星形: 六角 15"/>
          <p:cNvSpPr/>
          <p:nvPr/>
        </p:nvSpPr>
        <p:spPr>
          <a:xfrm>
            <a:off x="7392432" y="2265764"/>
            <a:ext cx="271419" cy="273019"/>
          </a:xfrm>
          <a:prstGeom prst="star6">
            <a:avLst>
              <a:gd name="adj" fmla="val 22489"/>
              <a:gd name="hf" fmla="val 1154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星形: 四角 18"/>
          <p:cNvSpPr/>
          <p:nvPr/>
        </p:nvSpPr>
        <p:spPr>
          <a:xfrm>
            <a:off x="7809185" y="3756325"/>
            <a:ext cx="244723" cy="256054"/>
          </a:xfrm>
          <a:prstGeom prst="star4">
            <a:avLst>
              <a:gd name="adj" fmla="val 22703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9185" y="3397297"/>
            <a:ext cx="280440" cy="25605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76" y="3073466"/>
            <a:ext cx="298730" cy="2987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0" y="1718614"/>
            <a:ext cx="7011806" cy="291857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rcRect t="72153" r="1570" b="5757"/>
          <a:stretch>
            <a:fillRect/>
          </a:stretch>
        </p:blipFill>
        <p:spPr>
          <a:xfrm>
            <a:off x="666750" y="4850114"/>
            <a:ext cx="10858500" cy="1364044"/>
          </a:xfrm>
          <a:custGeom>
            <a:avLst/>
            <a:gdLst/>
            <a:ahLst/>
            <a:cxnLst/>
            <a:rect l="l" t="t" r="r" b="b"/>
            <a:pathLst>
              <a:path w="10858500" h="1358900">
                <a:moveTo>
                  <a:pt x="227345" y="0"/>
                </a:moveTo>
                <a:lnTo>
                  <a:pt x="10631155" y="0"/>
                </a:lnTo>
                <a:cubicBezTo>
                  <a:pt x="10756714" y="0"/>
                  <a:pt x="10858500" y="101786"/>
                  <a:pt x="10858500" y="227345"/>
                </a:cubicBezTo>
                <a:lnTo>
                  <a:pt x="10858500" y="1136699"/>
                </a:lnTo>
                <a:cubicBezTo>
                  <a:pt x="10858500" y="1262258"/>
                  <a:pt x="10756714" y="1364044"/>
                  <a:pt x="10631155" y="1364044"/>
                </a:cubicBezTo>
                <a:lnTo>
                  <a:pt x="227345" y="1364044"/>
                </a:lnTo>
                <a:cubicBezTo>
                  <a:pt x="101786" y="1364044"/>
                  <a:pt x="0" y="1262258"/>
                  <a:pt x="0" y="1136699"/>
                </a:cubicBezTo>
                <a:lnTo>
                  <a:pt x="0" y="227345"/>
                </a:lnTo>
                <a:cubicBezTo>
                  <a:pt x="0" y="101786"/>
                  <a:pt x="101786" y="0"/>
                  <a:pt x="22734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83235" y="1778635"/>
            <a:ext cx="5488220" cy="30468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               I</a:t>
            </a:r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mplant sizes</a:t>
            </a:r>
            <a:endParaRPr kumimoji="1" lang="en-US" altLang="zh-CN" sz="21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               F</a:t>
            </a:r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ull biodegradability</a:t>
            </a: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               </a:t>
            </a:r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Communication distance</a:t>
            </a: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               Counteraction against interferences</a:t>
            </a:r>
            <a:endParaRPr kumimoji="1" lang="en-US" altLang="zh-CN" sz="21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               Multimodal and Decouple</a:t>
            </a:r>
            <a:endParaRPr kumimoji="1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162363" y="1069474"/>
            <a:ext cx="7172167" cy="3108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 w="12700">
                  <a:noFill/>
                </a:ln>
                <a:gradFill>
                  <a:gsLst>
                    <a:gs pos="0">
                      <a:srgbClr val="3937B3">
                        <a:alpha val="100000"/>
                      </a:srgbClr>
                    </a:gs>
                    <a:gs pos="100000">
                      <a:srgbClr val="2B2986">
                        <a:alpha val="10000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Technical Challenges of Existing Technology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455232" y="4109016"/>
            <a:ext cx="5253533" cy="10394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But current electronics-based research can       only tackle a subset of these challenges</a:t>
            </a:r>
            <a:endParaRPr kumimoji="1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72153" r="1570" b="5757"/>
          <a:stretch>
            <a:fillRect/>
          </a:stretch>
        </p:blipFill>
        <p:spPr>
          <a:xfrm>
            <a:off x="666750" y="4850114"/>
            <a:ext cx="10858500" cy="1364044"/>
          </a:xfrm>
          <a:custGeom>
            <a:avLst/>
            <a:gdLst/>
            <a:ahLst/>
            <a:cxnLst/>
            <a:rect l="l" t="t" r="r" b="b"/>
            <a:pathLst>
              <a:path w="10858500" h="1358900">
                <a:moveTo>
                  <a:pt x="227345" y="0"/>
                </a:moveTo>
                <a:lnTo>
                  <a:pt x="10631155" y="0"/>
                </a:lnTo>
                <a:cubicBezTo>
                  <a:pt x="10756714" y="0"/>
                  <a:pt x="10858500" y="101786"/>
                  <a:pt x="10858500" y="227345"/>
                </a:cubicBezTo>
                <a:lnTo>
                  <a:pt x="10858500" y="1136699"/>
                </a:lnTo>
                <a:cubicBezTo>
                  <a:pt x="10858500" y="1262258"/>
                  <a:pt x="10756714" y="1364044"/>
                  <a:pt x="10631155" y="1364044"/>
                </a:cubicBezTo>
                <a:lnTo>
                  <a:pt x="227345" y="1364044"/>
                </a:lnTo>
                <a:cubicBezTo>
                  <a:pt x="101786" y="1364044"/>
                  <a:pt x="0" y="1262258"/>
                  <a:pt x="0" y="1136699"/>
                </a:cubicBezTo>
                <a:lnTo>
                  <a:pt x="0" y="227345"/>
                </a:lnTo>
                <a:cubicBezTo>
                  <a:pt x="0" y="101786"/>
                  <a:pt x="101786" y="0"/>
                  <a:pt x="227345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0" y="5899346"/>
            <a:ext cx="12192000" cy="958654"/>
            <a:chOff x="0" y="5899346"/>
            <a:chExt cx="12192000" cy="958654"/>
          </a:xfrm>
        </p:grpSpPr>
        <p:sp>
          <p:nvSpPr>
            <p:cNvPr id="9" name="标题 1"/>
            <p:cNvSpPr txBox="1"/>
            <p:nvPr/>
          </p:nvSpPr>
          <p:spPr>
            <a:xfrm>
              <a:off x="0" y="5899346"/>
              <a:ext cx="12192000" cy="958654"/>
            </a:xfrm>
            <a:custGeom>
              <a:avLst/>
              <a:gdLst>
                <a:gd name="connsiteX0" fmla="*/ 0 w 12192000"/>
                <a:gd name="connsiteY0" fmla="*/ 0 h 3563982"/>
                <a:gd name="connsiteX1" fmla="*/ 21223 w 12192000"/>
                <a:gd name="connsiteY1" fmla="*/ 27596 h 3563982"/>
                <a:gd name="connsiteX2" fmla="*/ 6096000 w 12192000"/>
                <a:gd name="connsiteY2" fmla="*/ 3055905 h 3563982"/>
                <a:gd name="connsiteX3" fmla="*/ 12170777 w 12192000"/>
                <a:gd name="connsiteY3" fmla="*/ 27596 h 3563982"/>
                <a:gd name="connsiteX4" fmla="*/ 12192000 w 12192000"/>
                <a:gd name="connsiteY4" fmla="*/ 0 h 3563982"/>
                <a:gd name="connsiteX5" fmla="*/ 12192000 w 12192000"/>
                <a:gd name="connsiteY5" fmla="*/ 3563982 h 3563982"/>
                <a:gd name="connsiteX6" fmla="*/ 0 w 12192000"/>
                <a:gd name="connsiteY6" fmla="*/ 3563982 h 3563982"/>
              </a:gdLst>
              <a:ahLst/>
              <a:cxnLst/>
              <a:rect l="l" t="t" r="r" b="b"/>
              <a:pathLst>
                <a:path w="12192000" h="3563982">
                  <a:moveTo>
                    <a:pt x="0" y="0"/>
                  </a:moveTo>
                  <a:lnTo>
                    <a:pt x="21223" y="27596"/>
                  </a:lnTo>
                  <a:cubicBezTo>
                    <a:pt x="1522464" y="1887950"/>
                    <a:pt x="3688133" y="3055905"/>
                    <a:pt x="6096000" y="3055905"/>
                  </a:cubicBezTo>
                  <a:cubicBezTo>
                    <a:pt x="8503868" y="3055905"/>
                    <a:pt x="10669536" y="1887950"/>
                    <a:pt x="12170777" y="27596"/>
                  </a:cubicBezTo>
                  <a:lnTo>
                    <a:pt x="12192000" y="0"/>
                  </a:lnTo>
                  <a:lnTo>
                    <a:pt x="12192000" y="3563982"/>
                  </a:lnTo>
                  <a:lnTo>
                    <a:pt x="0" y="35639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18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0" y="6188758"/>
              <a:ext cx="12192000" cy="669242"/>
            </a:xfrm>
            <a:custGeom>
              <a:avLst/>
              <a:gdLst>
                <a:gd name="connsiteX0" fmla="*/ 0 w 12192000"/>
                <a:gd name="connsiteY0" fmla="*/ 0 h 2488036"/>
                <a:gd name="connsiteX1" fmla="*/ 21223 w 12192000"/>
                <a:gd name="connsiteY1" fmla="*/ 18287 h 2488036"/>
                <a:gd name="connsiteX2" fmla="*/ 6096000 w 12192000"/>
                <a:gd name="connsiteY2" fmla="*/ 2025118 h 2488036"/>
                <a:gd name="connsiteX3" fmla="*/ 12170777 w 12192000"/>
                <a:gd name="connsiteY3" fmla="*/ 18287 h 2488036"/>
                <a:gd name="connsiteX4" fmla="*/ 12192000 w 12192000"/>
                <a:gd name="connsiteY4" fmla="*/ 0 h 2488036"/>
                <a:gd name="connsiteX5" fmla="*/ 12192000 w 12192000"/>
                <a:gd name="connsiteY5" fmla="*/ 2488036 h 2488036"/>
                <a:gd name="connsiteX6" fmla="*/ 0 w 12192000"/>
                <a:gd name="connsiteY6" fmla="*/ 2488036 h 2488036"/>
              </a:gdLst>
              <a:ahLst/>
              <a:cxnLst/>
              <a:rect l="l" t="t" r="r" b="b"/>
              <a:pathLst>
                <a:path w="12192000" h="2488036">
                  <a:moveTo>
                    <a:pt x="0" y="0"/>
                  </a:moveTo>
                  <a:lnTo>
                    <a:pt x="21223" y="18287"/>
                  </a:lnTo>
                  <a:cubicBezTo>
                    <a:pt x="1522464" y="1251126"/>
                    <a:pt x="3688133" y="2025118"/>
                    <a:pt x="6096000" y="2025118"/>
                  </a:cubicBezTo>
                  <a:cubicBezTo>
                    <a:pt x="8503868" y="2025118"/>
                    <a:pt x="10669536" y="1251126"/>
                    <a:pt x="12170777" y="18287"/>
                  </a:cubicBezTo>
                  <a:lnTo>
                    <a:pt x="12192000" y="0"/>
                  </a:lnTo>
                  <a:lnTo>
                    <a:pt x="12192000" y="2488036"/>
                  </a:lnTo>
                  <a:lnTo>
                    <a:pt x="0" y="248803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3175" cap="sq">
              <a:solidFill>
                <a:schemeClr val="accent1">
                  <a:lumMod val="20000"/>
                  <a:lumOff val="80000"/>
                </a:schemeClr>
              </a:solidFill>
              <a:miter/>
            </a:ln>
            <a:effectLst>
              <a:outerShdw blurRad="368300" dist="38100" dir="16200000" rotWithShape="0">
                <a:schemeClr val="accent1">
                  <a:alpha val="26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ffectLst/>
                <a:uLnTx/>
                <a:uFillTx/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Research Status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3" y="1779202"/>
            <a:ext cx="298730" cy="2987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3" y="2440522"/>
            <a:ext cx="298730" cy="2987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3" y="3085513"/>
            <a:ext cx="298730" cy="2987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3" y="3704783"/>
            <a:ext cx="298730" cy="2987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3" y="4329995"/>
            <a:ext cx="298730" cy="298730"/>
          </a:xfrm>
          <a:prstGeom prst="rect">
            <a:avLst/>
          </a:prstGeom>
        </p:spPr>
      </p:pic>
      <p:sp>
        <p:nvSpPr>
          <p:cNvPr id="21" name="箭头: 右 20"/>
          <p:cNvSpPr/>
          <p:nvPr/>
        </p:nvSpPr>
        <p:spPr>
          <a:xfrm>
            <a:off x="5418365" y="4381556"/>
            <a:ext cx="677635" cy="162699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90" y="1492268"/>
            <a:ext cx="4675911" cy="19367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90" y="3465174"/>
            <a:ext cx="4550617" cy="56522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rcRect t="19779" b="27996"/>
          <a:stretch>
            <a:fillRect/>
          </a:stretch>
        </p:blipFill>
        <p:spPr>
          <a:xfrm>
            <a:off x="8334529" y="-68175"/>
            <a:ext cx="3761273" cy="129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2707" y="1590439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167342" y="4505418"/>
            <a:ext cx="5844616" cy="1028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4855039" y="3280707"/>
            <a:ext cx="2469221" cy="663283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8000"/>
                </a:schemeClr>
              </a:gs>
              <a:gs pos="50000">
                <a:schemeClr val="accent2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113934" y="3296333"/>
            <a:ext cx="1951429" cy="524194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5457888" y="1902980"/>
            <a:ext cx="1302831" cy="1302831"/>
          </a:xfrm>
          <a:prstGeom prst="roundRect">
            <a:avLst>
              <a:gd name="adj" fmla="val 456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2147" r="12147"/>
          <a:stretch>
            <a:fillRect/>
          </a:stretch>
        </p:blipFill>
        <p:spPr>
          <a:xfrm>
            <a:off x="4684440" y="854641"/>
            <a:ext cx="2866112" cy="2866110"/>
          </a:xfrm>
          <a:custGeom>
            <a:avLst/>
            <a:gdLst/>
            <a:ahLst/>
            <a:cxnLst/>
            <a:rect l="l" t="t" r="r" b="b"/>
            <a:pathLst>
              <a:path w="1646914" h="1646913">
                <a:moveTo>
                  <a:pt x="823456" y="0"/>
                </a:moveTo>
                <a:cubicBezTo>
                  <a:pt x="837844" y="0"/>
                  <a:pt x="852232" y="5489"/>
                  <a:pt x="863210" y="16467"/>
                </a:cubicBezTo>
                <a:lnTo>
                  <a:pt x="1630445" y="783702"/>
                </a:lnTo>
                <a:cubicBezTo>
                  <a:pt x="1652401" y="805657"/>
                  <a:pt x="1652401" y="841255"/>
                  <a:pt x="1630445" y="863210"/>
                </a:cubicBezTo>
                <a:lnTo>
                  <a:pt x="863211" y="1630444"/>
                </a:lnTo>
                <a:cubicBezTo>
                  <a:pt x="841255" y="1652400"/>
                  <a:pt x="805658" y="1652400"/>
                  <a:pt x="783702" y="1630444"/>
                </a:cubicBezTo>
                <a:lnTo>
                  <a:pt x="16467" y="863210"/>
                </a:lnTo>
                <a:cubicBezTo>
                  <a:pt x="-5488" y="841254"/>
                  <a:pt x="-5488" y="805657"/>
                  <a:pt x="16467" y="783701"/>
                </a:cubicBezTo>
                <a:lnTo>
                  <a:pt x="783702" y="16467"/>
                </a:lnTo>
                <a:cubicBezTo>
                  <a:pt x="794679" y="5489"/>
                  <a:pt x="809068" y="0"/>
                  <a:pt x="82345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3167342" y="3959616"/>
            <a:ext cx="5844616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Soft Acoustic Metamaterials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Research Hypothesis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4199" y="1456958"/>
            <a:ext cx="34448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trait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possess</a:t>
            </a:r>
            <a:r>
              <a:rPr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extraordinary acoustic properties for long-distance wireless </a:t>
            </a:r>
            <a:r>
              <a:rPr lang="en-US" altLang="zh-CN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sensing</a:t>
            </a:r>
            <a:r>
              <a:rPr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en-US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without the addition of electronic components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91634" y="1526381"/>
            <a:ext cx="3790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propose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hypothesize the soft acoustic metamaterials incorporating hydrogel as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base material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 and a wearable ultrasound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device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图示 14"/>
          <p:cNvGraphicFramePr/>
          <p:nvPr/>
        </p:nvGraphicFramePr>
        <p:xfrm>
          <a:off x="31667" y="2976563"/>
          <a:ext cx="12191999" cy="5416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993900" y="33674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8566_1*i*4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1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  <p:tag name="PICID" val="{3b39044e-0339-4637-98b4-fa78dd1ff391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566_1*i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8566_1*i*5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8566_1*i*6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5.xml><?xml version="1.0" encoding="utf-8"?>
<p:tagLst xmlns:p="http://schemas.openxmlformats.org/presentationml/2006/main">
  <p:tag name="PICID" val="{8b9bf09c-b308-41b1-81b0-962c60cfb376}"/>
</p:tagLst>
</file>

<file path=ppt/tags/tag16.xml><?xml version="1.0" encoding="utf-8"?>
<p:tagLst xmlns:p="http://schemas.openxmlformats.org/presentationml/2006/main">
  <p:tag name="PICID" val="{1e09e520-c8fc-477a-aae3-8e3af902b979}"/>
  <p:tag name="KSO_WM_UNIT_PLACING_PICTURE_USER_VIEWPORT" val="{&quot;height&quot;:9465,&quot;width&quot;:4992}"/>
</p:tagLst>
</file>

<file path=ppt/tags/tag17.xml><?xml version="1.0" encoding="utf-8"?>
<p:tagLst xmlns:p="http://schemas.openxmlformats.org/presentationml/2006/main">
  <p:tag name="KSO_WM_UNIT_TEXTBOXSTYLE_SHAPETYPE" val="0"/>
  <p:tag name="KSO_WM_UNIT_HIGHLIGHT" val="0"/>
  <p:tag name="KSO_WM_UNIT_COMPATIBLE" val="0"/>
  <p:tag name="KSO_WM_UNIT_DIAGRAM_ISNUMVISUAL" val="0"/>
  <p:tag name="KSO_WM_UNIT_DIAGRAM_ISREFERUNIT" val="0"/>
  <p:tag name="KSO_WM_UNIT_ID" val="mixed20202316_1*f*1"/>
  <p:tag name="KSO_WM_TEMPLATE_CATEGORY" val="mixed"/>
  <p:tag name="KSO_WM_TEMPLATE_INDEX" val="20202316"/>
  <p:tag name="KSO_WM_UNIT_LAYERLEVEL" val="1"/>
  <p:tag name="KSO_WM_TAG_VERSION" val="1.0"/>
  <p:tag name="KSO_WM_BEAUTIFY_FLAG" val="#wm#"/>
  <p:tag name="KSO_WM_UNIT_TEXTBOXSTYLE_TEMPLATETYPE" val="8"/>
  <p:tag name="KSO_WM_UNIT_PRESET_TEXT" val="我们能实现，图文排版，让我们能实现，图文排版，让图图片&#10;您的正文已经经简明扼要，字字珠玑。&#10;您的正文已经经简明扼要，字字珠玑。&#10;您的正文已经经简明扼要，字字珠玑。&#10;您的正文已经经简明扼要，字字珠玑。&#10;我们能实现，图文排版，让我们能实现，图文排版，让图图片"/>
  <p:tag name="KSO_WM_UNIT_NOCLEAR" val="1"/>
  <p:tag name="KSO_WM_UNIT_VALUE" val="252"/>
  <p:tag name="KSO_WM_UNIT_TYPE" val="f"/>
  <p:tag name="KSO_WM_UNIT_INDEX" val="1"/>
  <p:tag name="KSO_WM_UNIT_TEXTBOXSTYLE_GUID" val="{f6c73eb0-4c41-4aab-baf1-ccc8273d8374}"/>
  <p:tag name="KSO_WM_UNIT_TEXTBOXSTYLE_TEMPLATEID" val="3139430"/>
  <p:tag name="KSO_WM_UNIT_TEXTBOXSTYLE_TYPE" val="8"/>
</p:tagLst>
</file>

<file path=ppt/tags/tag18.xml><?xml version="1.0" encoding="utf-8"?>
<p:tagLst xmlns:p="http://schemas.openxmlformats.org/presentationml/2006/main">
  <p:tag name="KSO_WM_UNIT_TEXTBOXSTYLE_SHAPETYPE" val="1"/>
  <p:tag name="KSO_WM_UNIT_TEXTBOXSTYLE_DECORATEINDEX" val="1"/>
  <p:tag name="KSO_WM_UNIT_TEXTBOXSTYLE_GUID" val="{f6c73eb0-4c41-4aab-baf1-ccc8273d8374}"/>
  <p:tag name="KSO_WM_UNIT_TEXTBOXSTYLE_TEMPLATEID" val="3102105"/>
</p:tagLst>
</file>

<file path=ppt/tags/tag19.xml><?xml version="1.0" encoding="utf-8"?>
<p:tagLst xmlns:p="http://schemas.openxmlformats.org/presentationml/2006/main">
  <p:tag name="KSO_WM_UNIT_TEXTBOXSTYLE_SHAPETYPE" val="1"/>
  <p:tag name="KSO_WM_UNIT_TEXTBOXSTYLE_DECORATEINDEX" val="2"/>
  <p:tag name="KSO_WM_UNIT_TEXTBOXSTYLE_GUID" val="{f6c73eb0-4c41-4aab-baf1-ccc8273d8374}"/>
  <p:tag name="KSO_WM_UNIT_TEXTBOXSTYLE_TEMPLATEID" val="310210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TEXTBOXSTYLE_SHAPETYPE" val="1"/>
  <p:tag name="KSO_WM_UNIT_TEXTBOXSTYLE_DECORATEINDEX" val="3"/>
  <p:tag name="KSO_WM_UNIT_TEXTBOXSTYLE_GUID" val="{f6c73eb0-4c41-4aab-baf1-ccc8273d8374}"/>
  <p:tag name="KSO_WM_UNIT_TEXTBOXSTYLE_TEMPLATEID" val="3102586"/>
</p:tagLst>
</file>

<file path=ppt/tags/tag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1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2_1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2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2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379999995231628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3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0.6700000166893005},{&quot;brightness&quot;:0,&quot;colorType&quot;:1,&quot;foreColorIndex&quot;:5,&quot;pos&quot;:0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4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4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.4000000059604645,&quot;colorType&quot;:1,&quot;foreColorIndex&quot;:5,&quot;pos&quot;:1,&quot;transparency&quot;:0},{&quot;brightness&quot;:0,&quot;colorType&quot;:1,&quot;foreColorIndex&quot;:5,&quot;pos&quot;:0.46000000834465027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5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5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.800000011920929,&quot;colorType&quot;:1,&quot;foreColorIndex&quot;:5,&quot;pos&quot;:0.3799999952316284,&quot;transparency&quot;:0}],&quot;type&quot;:3},&quot;glow&quot;:{&quot;colorType&quot;:0},&quot;line&quot;:{&quot;gradient&quot;:[{&quot;brightness&quot;:0,&quot;colorType&quot;:1,&quot;foreColorIndex&quot;:14,&quot;pos&quot;:0.5400000214576721,&quot;transparency&quot;:0},{&quot;brightness&quot;:-0.25,&quot;colorType&quot;:1,&quot;foreColorIndex&quot;:5,&quot;pos&quot;:1,&quot;transparency&quot;:0}],&quot;type&quot;:2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SHADOW_SCHEMECOLOR_INDEX" val="5"/>
  <p:tag name="KSO_WM_UNIT_TEXT_FILL_FORE_SCHEMECOLOR_INDEX" val="5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6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6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gradient&quot;:[{&quot;brightness&quot;:0,&quot;colorType&quot;:1,&quot;foreColorIndex&quot;:5,&quot;pos&quot;:0,&quot;transparency&quot;:0.5699999928474426},{&quot;brightness&quot;:0,&quot;colorType&quot;:2,&quot;pos&quot;:0.9599999785423279,&quot;rgb&quot;:&quot;#f2f2f2&quot;,&quot;transparency&quot;:1},{&quot;brightness&quot;:0,&quot;colorType&quot;:1,&quot;foreColorIndex&quot;:5,&quot;pos&quot;:0.47999998927116394,&quot;transparency&quot;:0.70999997854232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7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7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gradient&quot;:[{&quot;brightness&quot;:0,&quot;colorType&quot;:1,&quot;foreColorIndex&quot;:5,&quot;pos&quot;:0,&quot;transparency&quot;:0.8799999952316284},{&quot;brightness&quot;:0,&quot;colorType&quot;:1,&quot;foreColorIndex&quot;:5,&quot;pos&quot;:1,&quot;transparency&quot;:0.879999995231628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8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8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solid&quot;:{&quot;brightness&quot;:0,&quot;colorType&quot;:1,&quot;foreColorIndex&quot;:5,&quot;transparency&quot;:0.82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9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9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gradient&quot;:[{&quot;brightness&quot;:0.10000000149011612,&quot;colorType&quot;:1,&quot;foreColorIndex&quot;:5,&quot;pos&quot;:0.3799999952316284,&quot;transparency&quot;:0},{&quot;brightness&quot;:0,&quot;colorType&quot;:1,&quot;foreColorIndex&quot;:5,&quot;pos&quot;:0.69999998807907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10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10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gradient&quot;:[{&quot;brightness&quot;:0.10000000149011612,&quot;colorType&quot;:1,&quot;foreColorIndex&quot;:5,&quot;pos&quot;:0.20000000298023224,&quot;transparency&quot;:0},{&quot;brightness&quot;:0,&quot;colorType&quot;:1,&quot;foreColorIndex&quot;:5,&quot;pos&quot;:0.699999988079071,&quot;transparency&quot;:0}],&quot;type&quot;:3},&quot;glow&quot;:{&quot;colorType&quot;:0},&quot;line&quot;:{&quot;gradient&quot;:[{&quot;brightness&quot;:0,&quot;colorType&quot;:2,&quot;pos&quot;:0.5400000214576721,&quot;rgb&quot;:&quot;#ffffff&quot;,&quot;transparency&quot;:1},{&quot;brightness&quot;:0,&quot;colorType&quot;:2,&quot;pos&quot;:0,&quot;rgb&quot;:&quot;#ffffff&quot;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11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11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gradient&quot;:[{&quot;brightness&quot;:0.10000000149011612,&quot;colorType&quot;:1,&quot;foreColorIndex&quot;:5,&quot;pos&quot;:0,&quot;transparency&quot;:0},{&quot;brightness&quot;:0,&quot;colorType&quot;:1,&quot;foreColorIndex&quot;:5,&quot;pos&quot;:0.699999988079071,&quot;transparency&quot;:0}],&quot;type&quot;:3},&quot;glow&quot;:{&quot;colorType&quot;:0},&quot;line&quot;:{&quot;gradient&quot;:[{&quot;brightness&quot;:0,&quot;colorType&quot;:2,&quot;pos&quot;:0.5400000214576721,&quot;rgb&quot;:&quot;#ffffff&quot;,&quot;transparency&quot;:1},{&quot;brightness&quot;:0,&quot;colorType&quot;:2,&quot;pos&quot;:0,&quot;rgb&quot;:&quot;#ffffff&quot;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a*1_1_1"/>
  <p:tag name="KSO_WM_TEMPLATE_CATEGORY" val="diagram"/>
  <p:tag name="KSO_WM_TEMPLATE_INDEX" val="20231082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n1-1"/>
  <p:tag name="KSO_WM_UNIT_TYPE" val="n_h_a"/>
  <p:tag name="KSO_WM_UNIT_INDEX" val="1_1_1"/>
  <p:tag name="KSO_WM_UNIT_VALUE" val="15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}"/>
  <p:tag name="KSO_WM_UNIT_TEXT_TYPE" val="1"/>
  <p:tag name="KSO_WM_UNIT_TEXT_SHADOW_SCHEMECOLOR_INDEX" val="5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i*1_2_1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1_1"/>
  <p:tag name="KSO_WM_DIAGRAM_VERSION" val="3"/>
  <p:tag name="KSO_WM_DIAGRAM_COLOR_TRICK" val="1"/>
  <p:tag name="KSO_WM_DIAGRAM_COLOR_TEXT_CAN_REMOVE" val="n"/>
  <p:tag name="KSO_WM_UNIT_FILL_TYPE" val="3"/>
  <p:tag name="KSO_WM_UNIT_LINE_FORE_SCHEMECOLOR_INDEX" val="14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i*1_2_2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2_1"/>
  <p:tag name="KSO_WM_DIAGRAM_VERSION" val="3"/>
  <p:tag name="KSO_WM_DIAGRAM_COLOR_TRICK" val="1"/>
  <p:tag name="KSO_WM_DIAGRAM_COLOR_TEXT_CAN_REMOVE" val="n"/>
  <p:tag name="KSO_WM_UNIT_FILL_TYPE" val="3"/>
  <p:tag name="KSO_WM_UNIT_LINE_FORE_SCHEMECOLOR_INDEX" val="14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i*1_2_4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4_1"/>
  <p:tag name="KSO_WM_DIAGRAM_VERSION" val="3"/>
  <p:tag name="KSO_WM_DIAGRAM_COLOR_TRICK" val="1"/>
  <p:tag name="KSO_WM_DIAGRAM_COLOR_TEXT_CAN_REMOVE" val="n"/>
  <p:tag name="KSO_WM_UNIT_FILL_TYPE" val="3"/>
  <p:tag name="KSO_WM_UNIT_LINE_FORE_SCHEMECOLOR_INDEX" val="14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i*1_2_3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3_1"/>
  <p:tag name="KSO_WM_DIAGRAM_VERSION" val="3"/>
  <p:tag name="KSO_WM_DIAGRAM_COLOR_TRICK" val="1"/>
  <p:tag name="KSO_WM_DIAGRAM_COLOR_TEXT_CAN_REMOVE" val="n"/>
  <p:tag name="KSO_WM_UNIT_FILL_TYPE" val="3"/>
  <p:tag name="KSO_WM_UNIT_LINE_FORE_SCHEMECOLOR_INDEX" val="14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a*1_2_4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n1-1"/>
  <p:tag name="KSO_WM_UNIT_TYPE" val="n_h_h_a"/>
  <p:tag name="KSO_WM_UNIT_INDEX" val="1_2_4_1"/>
  <p:tag name="KSO_WM_UNIT_VALUE" val="18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a*1_2_3_1"/>
  <p:tag name="KSO_WM_TEMPLATE_CATEGORY" val="diagram"/>
  <p:tag name="KSO_WM_TEMPLATE_INDEX" val="20231082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DIAGRAM_GROUP_CODE" val="n1-1"/>
  <p:tag name="KSO_WM_UNIT_TYPE" val="n_h_h_a"/>
  <p:tag name="KSO_WM_UNIT_INDEX" val="1_2_3_1"/>
  <p:tag name="KSO_WM_UNIT_VALUE" val="18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a*1_2_1_1"/>
  <p:tag name="KSO_WM_TEMPLATE_CATEGORY" val="diagram"/>
  <p:tag name="KSO_WM_TEMPLATE_INDEX" val="20231082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DIAGRAM_GROUP_CODE" val="n1-1"/>
  <p:tag name="KSO_WM_UNIT_TYPE" val="n_h_h_a"/>
  <p:tag name="KSO_WM_UNIT_INDEX" val="1_2_1_1"/>
  <p:tag name="KSO_WM_UNIT_VALUE" val="18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a*1_2_2_1"/>
  <p:tag name="KSO_WM_TEMPLATE_CATEGORY" val="diagram"/>
  <p:tag name="KSO_WM_TEMPLATE_INDEX" val="20231082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DIAGRAM_GROUP_CODE" val="n1-1"/>
  <p:tag name="KSO_WM_UNIT_TYPE" val="n_h_h_a"/>
  <p:tag name="KSO_WM_UNIT_INDEX" val="1_2_2_1"/>
  <p:tag name="KSO_WM_UNIT_VALUE" val="18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x*1_2_1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UNIT_VALUE" val="66*66"/>
  <p:tag name="KSO_WM_DIAGRAM_GROUP_CODE" val="n1-1"/>
  <p:tag name="KSO_WM_UNIT_TYPE" val="n_h_h_x"/>
  <p:tag name="KSO_WM_UNIT_INDEX" val="1_2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x*1_2_2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UNIT_VALUE" val="58*58"/>
  <p:tag name="KSO_WM_DIAGRAM_GROUP_CODE" val="n1-1"/>
  <p:tag name="KSO_WM_UNIT_TYPE" val="n_h_h_x"/>
  <p:tag name="KSO_WM_UNIT_INDEX" val="1_2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x*1_2_3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UNIT_VALUE" val="63*63"/>
  <p:tag name="KSO_WM_DIAGRAM_GROUP_CODE" val="n1-1"/>
  <p:tag name="KSO_WM_UNIT_TYPE" val="n_h_h_x"/>
  <p:tag name="KSO_WM_UNIT_INDEX" val="1_2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x*1_2_4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UNIT_VALUE" val="60*60"/>
  <p:tag name="KSO_WM_DIAGRAM_GROUP_CODE" val="n1-1"/>
  <p:tag name="KSO_WM_UNIT_TYPE" val="n_h_h_x"/>
  <p:tag name="KSO_WM_UNIT_INDEX" val="1_2_4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380.8999938964844,&quot;left&quot;:69.1500454735944,&quot;top&quot;:146.0500030517578,&quot;width&quot;:824.04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46.xml><?xml version="1.0" encoding="utf-8"?>
<p:tagLst xmlns:p="http://schemas.openxmlformats.org/presentationml/2006/main">
  <p:tag name="KSO_WM_SLIDE_ID" val="diagram20231082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1082"/>
  <p:tag name="KSO_WM_DIAGRAM_GROUP_CODE" val="n1-1"/>
  <p:tag name="KSO_WM_SLIDE_DIAGTYPE" val="n"/>
  <p:tag name="KSO_WM_SLIDE_LAYOUT" val="a_n"/>
  <p:tag name="KSO_WM_SLIDE_LAYOUT_CNT" val="1_1"/>
  <p:tag name="KSO_WM_SLIDE_TYPE" val="text"/>
  <p:tag name="KSO_WM_SLIDE_SUBTYPE" val="diag"/>
  <p:tag name="KSO_WM_SLIDE_SIZE" val="545.15*326.25"/>
  <p:tag name="KSO_WM_SLIDE_POSITION" val="207.7*175.6"/>
</p:tagLst>
</file>

<file path=ppt/tags/tag47.xml><?xml version="1.0" encoding="utf-8"?>
<p:tagLst xmlns:p="http://schemas.openxmlformats.org/presentationml/2006/main">
  <p:tag name="KSO_WPP_MARK_KEY" val="bcb434cc-f6b0-47fd-85fc-5ae975a830d3"/>
  <p:tag name="COMMONDATA" val="eyJoZGlkIjoiMTM4OWI0Yjg1ZjAzM2U3NzJjODg2NzEyNGZkZjU5ZTcifQ=="/>
</p:tagLst>
</file>

<file path=ppt/tags/tag5.xml><?xml version="1.0" encoding="utf-8"?>
<p:tagLst xmlns:p="http://schemas.openxmlformats.org/presentationml/2006/main">
  <p:tag name="KSO_WM_UNIT_PLACING_PICTURE_USER_VIEWPORT" val="{&quot;height&quot;:11556,&quot;width&quot;:14340}"/>
</p:tagLst>
</file>

<file path=ppt/tags/tag6.xml><?xml version="1.0" encoding="utf-8"?>
<p:tagLst xmlns:p="http://schemas.openxmlformats.org/presentationml/2006/main">
  <p:tag name="PICID" val="{cdb88e8e-c142-420c-a959-97ca54c3754d}"/>
  <p:tag name="KSO_WM_UNIT_PLACING_PICTURE_USER_VIEWPORT" val="{&quot;height&quot;:6223,&quot;width&quot;:7034}"/>
</p:tagLst>
</file>

<file path=ppt/tags/tag7.xml><?xml version="1.0" encoding="utf-8"?>
<p:tagLst xmlns:p="http://schemas.openxmlformats.org/presentationml/2006/main">
  <p:tag name="KSO_WM_UNIT_PIC_EFFECT" val="1"/>
  <p:tag name="KSO_WM_UNIT_PLACING_PICTURE_USER_VIEWPORT" val="{&quot;height&quot;:7423.4422410433235,&quot;width&quot;:6939.306300385889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8566_1*i*2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8566_1*i*3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937B3"/>
      </a:accent1>
      <a:accent2>
        <a:srgbClr val="10254B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937B3"/>
      </a:accent1>
      <a:accent2>
        <a:srgbClr val="10254B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7416</Words>
  <Application>WPS 演示</Application>
  <PresentationFormat>宽屏</PresentationFormat>
  <Paragraphs>260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OPPOSans H</vt:lpstr>
      <vt:lpstr>Source Han Sans</vt:lpstr>
      <vt:lpstr>Source Han Sans CN Bold</vt:lpstr>
      <vt:lpstr>等线</vt:lpstr>
      <vt:lpstr>微软雅黑</vt:lpstr>
      <vt:lpstr>Arial Unicode MS</vt:lpstr>
      <vt:lpstr>Calibri</vt:lpstr>
      <vt:lpstr>Romantic</vt:lpstr>
      <vt:lpstr>微软雅黑 Light</vt:lpstr>
      <vt:lpstr>Wingdings</vt:lpstr>
      <vt:lpstr>Microsoft Himalaya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WPS_22026964</cp:lastModifiedBy>
  <cp:revision>28</cp:revision>
  <dcterms:created xsi:type="dcterms:W3CDTF">2024-11-20T12:17:00Z</dcterms:created>
  <dcterms:modified xsi:type="dcterms:W3CDTF">2024-11-26T14:57:14Z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2052-12.1.0.18912</vt:lpwstr>
  </property>
</Properties>
</file>